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045" r:id="rId1"/>
  </p:sldMasterIdLst>
  <p:notesMasterIdLst>
    <p:notesMasterId r:id="rId37"/>
  </p:notesMasterIdLst>
  <p:handoutMasterIdLst>
    <p:handoutMasterId r:id="rId38"/>
  </p:handoutMasterIdLst>
  <p:sldIdLst>
    <p:sldId id="324" r:id="rId2"/>
    <p:sldId id="325" r:id="rId3"/>
    <p:sldId id="265" r:id="rId4"/>
    <p:sldId id="268" r:id="rId5"/>
    <p:sldId id="272" r:id="rId6"/>
    <p:sldId id="277" r:id="rId7"/>
    <p:sldId id="278" r:id="rId8"/>
    <p:sldId id="288" r:id="rId9"/>
    <p:sldId id="291" r:id="rId10"/>
    <p:sldId id="289" r:id="rId11"/>
    <p:sldId id="292" r:id="rId12"/>
    <p:sldId id="293" r:id="rId13"/>
    <p:sldId id="294" r:id="rId14"/>
    <p:sldId id="313" r:id="rId15"/>
    <p:sldId id="314" r:id="rId16"/>
    <p:sldId id="317" r:id="rId17"/>
    <p:sldId id="296" r:id="rId18"/>
    <p:sldId id="299" r:id="rId19"/>
    <p:sldId id="298" r:id="rId20"/>
    <p:sldId id="300" r:id="rId21"/>
    <p:sldId id="301" r:id="rId22"/>
    <p:sldId id="302" r:id="rId23"/>
    <p:sldId id="303" r:id="rId24"/>
    <p:sldId id="304" r:id="rId25"/>
    <p:sldId id="305" r:id="rId26"/>
    <p:sldId id="306" r:id="rId27"/>
    <p:sldId id="307" r:id="rId28"/>
    <p:sldId id="308" r:id="rId29"/>
    <p:sldId id="309" r:id="rId30"/>
    <p:sldId id="310" r:id="rId31"/>
    <p:sldId id="319" r:id="rId32"/>
    <p:sldId id="321" r:id="rId33"/>
    <p:sldId id="322" r:id="rId34"/>
    <p:sldId id="323" r:id="rId35"/>
    <p:sldId id="318" r:id="rId36"/>
  </p:sldIdLst>
  <p:sldSz cx="9144000" cy="6858000" type="screen4x3"/>
  <p:notesSz cx="7010400" cy="92964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6497"/>
    <a:srgbClr val="FFCCFF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984" y="-6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421"/>
    </p:cViewPr>
  </p:sorterViewPr>
  <p:notesViewPr>
    <p:cSldViewPr>
      <p:cViewPr varScale="1">
        <p:scale>
          <a:sx n="84" d="100"/>
          <a:sy n="84" d="100"/>
        </p:scale>
        <p:origin x="-1152" y="-120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/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r>
              <a:rPr lang="en-US"/>
              <a:t>Introduction to Poetry</a:t>
            </a:r>
          </a:p>
        </p:txBody>
      </p:sp>
      <p:sp>
        <p:nvSpPr>
          <p:cNvPr id="41987" name="Rectangle 3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/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r>
              <a:rPr lang="en-US"/>
              <a:t>February 26-27, 2004</a:t>
            </a:r>
          </a:p>
        </p:txBody>
      </p:sp>
      <p:sp>
        <p:nvSpPr>
          <p:cNvPr id="41988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/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r>
              <a:rPr lang="en-US"/>
              <a:t>Poetry Device Notes</a:t>
            </a:r>
          </a:p>
        </p:txBody>
      </p:sp>
      <p:sp>
        <p:nvSpPr>
          <p:cNvPr id="41989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/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itchFamily="34" charset="0"/>
                <a:ea typeface="MS PGothic" pitchFamily="34" charset="-128"/>
              </a:defRPr>
            </a:lvl1pPr>
          </a:lstStyle>
          <a:p>
            <a:pPr>
              <a:defRPr/>
            </a:pPr>
            <a:fld id="{5FBD7A93-0B30-4B2D-BF6F-41729ED997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000108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/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7" name="Rectangle 3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/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9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/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6630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/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31" name="Rectangle 7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/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itchFamily="34" charset="0"/>
                <a:ea typeface="MS PGothic" pitchFamily="34" charset="-128"/>
              </a:defRPr>
            </a:lvl1pPr>
          </a:lstStyle>
          <a:p>
            <a:pPr>
              <a:defRPr/>
            </a:pPr>
            <a:fld id="{EAB4FC15-1AE7-4345-9912-80445DF0E2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418669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fld id="{101948CF-5391-4CEC-A337-C107A4FF1F67}" type="slidenum">
              <a:rPr lang="en-US" altLang="en-US">
                <a:latin typeface="Arial" pitchFamily="34" charset="0"/>
              </a:rPr>
              <a:pPr/>
              <a:t>3</a:t>
            </a:fld>
            <a:endParaRPr lang="en-US" altLang="en-US">
              <a:latin typeface="Arial" pitchFamily="34" charset="0"/>
            </a:endParaRPr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fld id="{640FD35E-CA81-4BF5-BF54-3CC302765129}" type="slidenum">
              <a:rPr lang="en-US" altLang="en-US">
                <a:latin typeface="Arial" pitchFamily="34" charset="0"/>
              </a:rPr>
              <a:pPr/>
              <a:t>4</a:t>
            </a:fld>
            <a:endParaRPr lang="en-US" altLang="en-US">
              <a:latin typeface="Arial" pitchFamily="34" charset="0"/>
            </a:endParaRPr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3" name="Rectangle 3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fld id="{6524DED1-6088-4F43-9203-0B63FDCE3DE6}" type="slidenum">
              <a:rPr lang="en-US" altLang="en-US">
                <a:latin typeface="Arial" pitchFamily="34" charset="0"/>
              </a:rPr>
              <a:pPr/>
              <a:t>5</a:t>
            </a:fld>
            <a:endParaRPr lang="en-US" altLang="en-US">
              <a:latin typeface="Arial" pitchFamily="34" charset="0"/>
            </a:endParaRPr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fld id="{DE404610-3541-4BC1-A4A6-F3EC9B829095}" type="slidenum">
              <a:rPr lang="en-US" altLang="en-US">
                <a:latin typeface="Arial" pitchFamily="34" charset="0"/>
              </a:rPr>
              <a:pPr/>
              <a:t>6</a:t>
            </a:fld>
            <a:endParaRPr lang="en-US" altLang="en-US">
              <a:latin typeface="Arial" pitchFamily="34" charset="0"/>
            </a:endParaRPr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79" name="Rectangle 3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fld id="{634EF0F9-D4CD-4DEE-8743-F5B9E763CD13}" type="slidenum">
              <a:rPr lang="en-US" altLang="en-US">
                <a:latin typeface="Arial" pitchFamily="34" charset="0"/>
              </a:rPr>
              <a:pPr/>
              <a:t>7</a:t>
            </a:fld>
            <a:endParaRPr lang="en-US" altLang="en-US">
              <a:latin typeface="Arial" pitchFamily="34" charset="0"/>
            </a:endParaRPr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3" name="Rectangle 3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A2AD92-C9DE-4FA5-ACCD-5B174D641C0A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981557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8C01E6-FB6D-409A-B321-509C32F5EF76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660177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D4CE78-BF41-4A2E-95CA-0690DA2CB288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388950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4038600" cy="18669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000500"/>
            <a:ext cx="4038600" cy="18669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E9C4BA1-A1AE-4365-9368-A5512F5312E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8" name="Date Placeholder 7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9773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981200"/>
            <a:ext cx="4038600" cy="18669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4038600" cy="18669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4000500"/>
            <a:ext cx="4038600" cy="18669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4000500"/>
            <a:ext cx="4038600" cy="18669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Footer Placeholder 6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7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84AC6F7-9FB4-4496-BF9E-594BB35CDDB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9" name="Date Placeholder 8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0317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4038600" cy="3886200"/>
          </a:xfrm>
        </p:spPr>
        <p:txBody>
          <a:bodyPr rtlCol="0">
            <a:normAutofit/>
          </a:bodyPr>
          <a:lstStyle/>
          <a:p>
            <a:pPr lvl="0"/>
            <a:endParaRPr lang="en-US" noProof="0"/>
          </a:p>
        </p:txBody>
      </p:sp>
      <p:sp>
        <p:nvSpPr>
          <p:cNvPr id="5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07FFBFB-C67F-4909-B8DE-12C2224727C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Date Placeholder 6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548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B7D645-19DE-4427-8667-E35FE97E9952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90686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735B77-C54E-421A-BBAB-4FED8D5C25BF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812354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7B3FD7-66DD-4179-98B7-8F0BF121A6A4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06251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4309EB-1876-478F-9039-9338C2D3ED10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134187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DD7841-4EB9-48ED-9632-12C92EAD578F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120645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41CEA7-3817-452E-BF37-D8DD54860846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03554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5E5987-4E26-4FE0-8A0A-F1AB1AEE3BC2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975400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32C9CF-6A93-401E-BFD7-462A05B51EE4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972484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BDDC148-3B6A-4145-A560-543EF0E23D92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070062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46" r:id="rId1"/>
    <p:sldLayoutId id="2147484047" r:id="rId2"/>
    <p:sldLayoutId id="2147484048" r:id="rId3"/>
    <p:sldLayoutId id="2147484049" r:id="rId4"/>
    <p:sldLayoutId id="2147484050" r:id="rId5"/>
    <p:sldLayoutId id="2147484051" r:id="rId6"/>
    <p:sldLayoutId id="2147484052" r:id="rId7"/>
    <p:sldLayoutId id="2147484053" r:id="rId8"/>
    <p:sldLayoutId id="2147484054" r:id="rId9"/>
    <p:sldLayoutId id="2147484055" r:id="rId10"/>
    <p:sldLayoutId id="2147484056" r:id="rId11"/>
    <p:sldLayoutId id="2147484057" r:id="rId12"/>
    <p:sldLayoutId id="2147484058" r:id="rId13"/>
    <p:sldLayoutId id="2147484059" r:id="rId14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EG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Title 5"/>
          <p:cNvSpPr>
            <a:spLocks noGrp="1"/>
          </p:cNvSpPr>
          <p:nvPr>
            <p:ph type="title"/>
          </p:nvPr>
        </p:nvSpPr>
        <p:spPr>
          <a:xfrm>
            <a:off x="100013" y="2057400"/>
            <a:ext cx="3557587" cy="3733800"/>
          </a:xfrm>
        </p:spPr>
        <p:txBody>
          <a:bodyPr>
            <a:normAutofit/>
          </a:bodyPr>
          <a:lstStyle/>
          <a:p>
            <a:pPr defTabSz="457200"/>
            <a:r>
              <a:rPr sz="2000" smtClean="0">
                <a:solidFill>
                  <a:schemeClr val="tx1"/>
                </a:solidFill>
              </a:rPr>
              <a:t>Benha University</a:t>
            </a:r>
            <a:br>
              <a:rPr sz="2000" smtClean="0">
                <a:solidFill>
                  <a:schemeClr val="tx1"/>
                </a:solidFill>
              </a:rPr>
            </a:br>
            <a:r>
              <a:rPr sz="2000" smtClean="0">
                <a:solidFill>
                  <a:schemeClr val="tx1"/>
                </a:solidFill>
              </a:rPr>
              <a:t>Faculty of Arts</a:t>
            </a:r>
            <a:br>
              <a:rPr sz="2000" smtClean="0">
                <a:solidFill>
                  <a:schemeClr val="tx1"/>
                </a:solidFill>
              </a:rPr>
            </a:br>
            <a:r>
              <a:rPr sz="2000" smtClean="0">
                <a:solidFill>
                  <a:schemeClr val="tx1"/>
                </a:solidFill>
              </a:rPr>
              <a:t>Department of English Language &amp; Literature</a:t>
            </a:r>
            <a:br>
              <a:rPr sz="2000" smtClean="0">
                <a:solidFill>
                  <a:schemeClr val="tx1"/>
                </a:solidFill>
              </a:rPr>
            </a:br>
            <a:r>
              <a:rPr sz="2000" smtClean="0">
                <a:solidFill>
                  <a:schemeClr val="tx1"/>
                </a:solidFill>
              </a:rPr>
              <a:t>Second Semester 2020</a:t>
            </a:r>
            <a:br>
              <a:rPr sz="2000" smtClean="0">
                <a:solidFill>
                  <a:schemeClr val="tx1"/>
                </a:solidFill>
              </a:rPr>
            </a:br>
            <a:r>
              <a:rPr sz="2000" smtClean="0">
                <a:solidFill>
                  <a:schemeClr val="tx1"/>
                </a:solidFill>
              </a:rPr>
              <a:t>Introduction To Poetry</a:t>
            </a:r>
            <a:br>
              <a:rPr sz="2000" smtClean="0">
                <a:solidFill>
                  <a:schemeClr val="tx1"/>
                </a:solidFill>
              </a:rPr>
            </a:br>
            <a:r>
              <a:rPr sz="2000" smtClean="0">
                <a:solidFill>
                  <a:schemeClr val="tx1"/>
                </a:solidFill>
              </a:rPr>
              <a:t>First Grade </a:t>
            </a:r>
            <a:br>
              <a:rPr sz="2000" smtClean="0">
                <a:solidFill>
                  <a:schemeClr val="tx1"/>
                </a:solidFill>
              </a:rPr>
            </a:br>
            <a:r>
              <a:rPr sz="2000" smtClean="0">
                <a:solidFill>
                  <a:schemeClr val="tx1"/>
                </a:solidFill>
              </a:rPr>
              <a:t>Mohammad Al-Hussini Mansour AbuArab</a:t>
            </a:r>
            <a:br>
              <a:rPr sz="2000" smtClean="0">
                <a:solidFill>
                  <a:schemeClr val="tx1"/>
                </a:solidFill>
              </a:rPr>
            </a:br>
            <a:r>
              <a:rPr sz="2000" smtClean="0">
                <a:solidFill>
                  <a:schemeClr val="tx1"/>
                </a:solidFill>
              </a:rPr>
              <a:t/>
            </a:r>
            <a:br>
              <a:rPr sz="2000" smtClean="0">
                <a:solidFill>
                  <a:schemeClr val="tx1"/>
                </a:solidFill>
              </a:rPr>
            </a:br>
            <a:r>
              <a:rPr sz="2000" smtClean="0">
                <a:solidFill>
                  <a:schemeClr val="tx1"/>
                </a:solidFill>
              </a:rPr>
              <a:t>1. Introduction to Poetry</a:t>
            </a:r>
            <a:r>
              <a:rPr sz="1500" b="1" smtClean="0"/>
              <a:t/>
            </a:r>
            <a:br>
              <a:rPr sz="1500" b="1" smtClean="0"/>
            </a:br>
            <a:endParaRPr lang="ar-EG" sz="1500" b="1" smtClean="0"/>
          </a:p>
        </p:txBody>
      </p:sp>
      <p:sp>
        <p:nvSpPr>
          <p:cNvPr id="9220" name="Text Placeholder 7"/>
          <p:cNvSpPr>
            <a:spLocks noGrp="1" noChangeArrowheads="1"/>
          </p:cNvSpPr>
          <p:nvPr>
            <p:ph type="body" sz="half" idx="2"/>
          </p:nvPr>
        </p:nvSpPr>
        <p:spPr>
          <a:xfrm>
            <a:off x="3810000" y="609600"/>
            <a:ext cx="5233988" cy="6019800"/>
          </a:xfrm>
        </p:spPr>
        <p:txBody>
          <a:bodyPr/>
          <a:lstStyle/>
          <a:p>
            <a:pPr algn="ctr" rtl="0" eaLnBrk="1" hangingPunct="1"/>
            <a:r>
              <a:rPr lang="en-US" altLang="ar-EG" sz="4800" smtClean="0">
                <a:solidFill>
                  <a:schemeClr val="tx1"/>
                </a:solidFill>
              </a:rPr>
              <a:t>How to Interpret Poetry</a:t>
            </a:r>
          </a:p>
          <a:p>
            <a:pPr algn="ctr" rtl="0" eaLnBrk="1" hangingPunct="1"/>
            <a:r>
              <a:rPr lang="en-US" altLang="ar-EG" sz="4800" smtClean="0">
                <a:solidFill>
                  <a:schemeClr val="tx1"/>
                </a:solidFill>
              </a:rPr>
              <a:t>Learn to Understand and Enjoy Poetic Verse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7" name="Rectangle 3"/>
          <p:cNvSpPr>
            <a:spLocks noGrp="1" noChangeArrowheads="1"/>
          </p:cNvSpPr>
          <p:nvPr>
            <p:ph idx="1"/>
          </p:nvPr>
        </p:nvSpPr>
        <p:spPr>
          <a:xfrm>
            <a:off x="2362200" y="1600200"/>
            <a:ext cx="6324600" cy="1600200"/>
          </a:xfrm>
        </p:spPr>
        <p:txBody>
          <a:bodyPr/>
          <a:lstStyle/>
          <a:p>
            <a:pPr algn="l" rtl="0" eaLnBrk="1" hangingPunct="1">
              <a:buFontTx/>
              <a:buNone/>
            </a:pPr>
            <a:r>
              <a:rPr lang="en-US" altLang="ar-EG" smtClean="0"/>
              <a:t>An implied comparison between two usually unrelated things</a:t>
            </a:r>
            <a:r>
              <a:rPr lang="en-US" altLang="ar-EG" smtClean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88068" name="AutoShape 4"/>
          <p:cNvSpPr>
            <a:spLocks noChangeArrowheads="1" noChangeShapeType="1" noTextEdit="1"/>
          </p:cNvSpPr>
          <p:nvPr/>
        </p:nvSpPr>
        <p:spPr bwMode="auto">
          <a:xfrm>
            <a:off x="457200" y="274638"/>
            <a:ext cx="4114800" cy="114300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82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</a:rPr>
              <a:t>Metaphor</a:t>
            </a:r>
            <a:endParaRPr lang="ar-EG" sz="3600" kern="10">
              <a:ln w="9525">
                <a:round/>
                <a:headEnd/>
                <a:tailEnd/>
              </a:ln>
              <a:gradFill rotWithShape="1">
                <a:gsLst>
                  <a:gs pos="0">
                    <a:srgbClr val="FFE701"/>
                  </a:gs>
                  <a:gs pos="100000">
                    <a:srgbClr val="FE3E02"/>
                  </a:gs>
                </a:gsLst>
                <a:lin ang="5400000" scaled="1"/>
              </a:gradFill>
              <a:latin typeface="Impact"/>
            </a:endParaRPr>
          </a:p>
        </p:txBody>
      </p:sp>
      <p:sp>
        <p:nvSpPr>
          <p:cNvPr id="88069" name="Text Box 5"/>
          <p:cNvSpPr txBox="1">
            <a:spLocks noChangeArrowheads="1"/>
          </p:cNvSpPr>
          <p:nvPr/>
        </p:nvSpPr>
        <p:spPr bwMode="auto">
          <a:xfrm>
            <a:off x="131763" y="2743200"/>
            <a:ext cx="9012237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eaLnBrk="1" hangingPunct="1"/>
            <a:r>
              <a:rPr lang="en-US" altLang="en-US" sz="2400">
                <a:solidFill>
                  <a:schemeClr val="folHlink"/>
                </a:solidFill>
                <a:latin typeface="Arial" pitchFamily="34" charset="0"/>
                <a:ea typeface="MS PGothic" pitchFamily="34" charset="-128"/>
              </a:rPr>
              <a:t>Examples:  </a:t>
            </a:r>
          </a:p>
          <a:p>
            <a:pPr eaLnBrk="1" hangingPunct="1"/>
            <a:r>
              <a:rPr lang="en-US" altLang="en-US" sz="2400">
                <a:solidFill>
                  <a:schemeClr val="folHlink"/>
                </a:solidFill>
                <a:latin typeface="Arial" pitchFamily="34" charset="0"/>
                <a:ea typeface="MS PGothic" pitchFamily="34" charset="-128"/>
              </a:rPr>
              <a:t>	Lenny is a snake.</a:t>
            </a:r>
          </a:p>
          <a:p>
            <a:pPr eaLnBrk="1" hangingPunct="1"/>
            <a:r>
              <a:rPr lang="en-US" altLang="en-US" sz="2400">
                <a:solidFill>
                  <a:schemeClr val="folHlink"/>
                </a:solidFill>
                <a:latin typeface="Arial" pitchFamily="34" charset="0"/>
                <a:ea typeface="MS PGothic" pitchFamily="34" charset="-128"/>
              </a:rPr>
              <a:t>	Ginny is a mouse when it comes to standing up for herself.</a:t>
            </a:r>
          </a:p>
        </p:txBody>
      </p:sp>
      <p:sp>
        <p:nvSpPr>
          <p:cNvPr id="88070" name="Cloud">
            <a:extLst>
              <a:ext uri="{FF2B5EF4-FFF2-40B4-BE49-F238E27FC236}"/>
            </a:extLst>
          </p:cNvPr>
          <p:cNvSpPr>
            <a:spLocks noChangeAspect="1" noEditPoints="1" noChangeArrowheads="1"/>
          </p:cNvSpPr>
          <p:nvPr/>
        </p:nvSpPr>
        <p:spPr bwMode="auto">
          <a:xfrm>
            <a:off x="0" y="4038600"/>
            <a:ext cx="3352800" cy="2900363"/>
          </a:xfrm>
          <a:custGeom>
            <a:avLst/>
            <a:gdLst>
              <a:gd name="T0" fmla="*/ 10400 w 21600"/>
              <a:gd name="T1" fmla="*/ 1450182 h 21600"/>
              <a:gd name="T2" fmla="*/ 1676400 w 21600"/>
              <a:gd name="T3" fmla="*/ 2897275 h 21600"/>
              <a:gd name="T4" fmla="*/ 3350006 w 21600"/>
              <a:gd name="T5" fmla="*/ 1450182 h 21600"/>
              <a:gd name="T6" fmla="*/ 1676400 w 21600"/>
              <a:gd name="T7" fmla="*/ 165831 h 21600"/>
              <a:gd name="T8" fmla="*/ 0 60000 65536"/>
              <a:gd name="T9" fmla="*/ 0 60000 65536"/>
              <a:gd name="T10" fmla="*/ 0 60000 65536"/>
              <a:gd name="T11" fmla="*/ 0 60000 65536"/>
              <a:gd name="T12" fmla="*/ 2977 w 21600"/>
              <a:gd name="T13" fmla="*/ 3262 h 21600"/>
              <a:gd name="T14" fmla="*/ 17087 w 21600"/>
              <a:gd name="T15" fmla="*/ 1733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-1" y="8613"/>
                  <a:pt x="-1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4" y="13940"/>
                  <a:pt x="474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299"/>
                  <a:pt x="6247" y="20299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6"/>
                  <a:pt x="11036" y="21596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6"/>
                  <a:pt x="15802" y="18946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-1"/>
                  <a:pt x="16758" y="-1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-1"/>
                  <a:pt x="13174" y="-1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49"/>
                  <a:pt x="9358" y="649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1"/>
                  <a:pt x="5288" y="1971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lnTo>
                  <a:pt x="1949" y="7180"/>
                </a:ln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09"/>
                  <a:pt x="2172" y="13109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noFill/>
          <a:ln w="9525">
            <a:solidFill>
              <a:schemeClr val="bg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7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BE7D"/>
                </a:solidFill>
              </a14:hiddenFill>
            </a:ext>
          </a:extLst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MS PGothic" panose="020B0600070205080204" pitchFamily="34" charset="-128"/>
            </a:endParaRPr>
          </a:p>
        </p:txBody>
      </p:sp>
      <p:sp>
        <p:nvSpPr>
          <p:cNvPr id="88071" name="Text Box 7"/>
          <p:cNvSpPr txBox="1">
            <a:spLocks noChangeArrowheads="1"/>
          </p:cNvSpPr>
          <p:nvPr/>
        </p:nvSpPr>
        <p:spPr bwMode="auto">
          <a:xfrm>
            <a:off x="457200" y="4303713"/>
            <a:ext cx="3276600" cy="2014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eaLnBrk="1" hangingPunct="1"/>
            <a:r>
              <a:rPr lang="en-US" altLang="en-US">
                <a:latin typeface="Arial" pitchFamily="34" charset="0"/>
                <a:ea typeface="MS PGothic" pitchFamily="34" charset="-128"/>
              </a:rPr>
              <a:t>The difference between </a:t>
            </a:r>
          </a:p>
          <a:p>
            <a:pPr eaLnBrk="1" hangingPunct="1"/>
            <a:r>
              <a:rPr lang="en-US" altLang="en-US">
                <a:latin typeface="Arial" pitchFamily="34" charset="0"/>
                <a:ea typeface="MS PGothic" pitchFamily="34" charset="-128"/>
              </a:rPr>
              <a:t>a simile and a metaphor is </a:t>
            </a:r>
          </a:p>
          <a:p>
            <a:pPr eaLnBrk="1" hangingPunct="1"/>
            <a:r>
              <a:rPr lang="en-US" altLang="en-US">
                <a:latin typeface="Arial" pitchFamily="34" charset="0"/>
                <a:ea typeface="MS PGothic" pitchFamily="34" charset="-128"/>
              </a:rPr>
              <a:t>that a simile requires either </a:t>
            </a:r>
          </a:p>
          <a:p>
            <a:pPr eaLnBrk="1" hangingPunct="1"/>
            <a:r>
              <a:rPr lang="ja-JP" altLang="en-US">
                <a:latin typeface="Arial" pitchFamily="34" charset="0"/>
                <a:ea typeface="MS PGothic" pitchFamily="34" charset="-128"/>
              </a:rPr>
              <a:t>“</a:t>
            </a:r>
            <a:r>
              <a:rPr lang="en-US" altLang="ja-JP">
                <a:latin typeface="Arial" pitchFamily="34" charset="0"/>
                <a:ea typeface="MS PGothic" pitchFamily="34" charset="-128"/>
              </a:rPr>
              <a:t>like</a:t>
            </a:r>
            <a:r>
              <a:rPr lang="ja-JP" altLang="en-US">
                <a:latin typeface="Arial" pitchFamily="34" charset="0"/>
                <a:ea typeface="MS PGothic" pitchFamily="34" charset="-128"/>
              </a:rPr>
              <a:t>”</a:t>
            </a:r>
            <a:r>
              <a:rPr lang="en-US" altLang="ja-JP">
                <a:latin typeface="Arial" pitchFamily="34" charset="0"/>
                <a:ea typeface="MS PGothic" pitchFamily="34" charset="-128"/>
              </a:rPr>
              <a:t> or </a:t>
            </a:r>
            <a:r>
              <a:rPr lang="ja-JP" altLang="en-US">
                <a:latin typeface="Arial" pitchFamily="34" charset="0"/>
                <a:ea typeface="MS PGothic" pitchFamily="34" charset="-128"/>
              </a:rPr>
              <a:t>“</a:t>
            </a:r>
            <a:r>
              <a:rPr lang="en-US" altLang="ja-JP">
                <a:latin typeface="Arial" pitchFamily="34" charset="0"/>
                <a:ea typeface="MS PGothic" pitchFamily="34" charset="-128"/>
              </a:rPr>
              <a:t>as</a:t>
            </a:r>
            <a:r>
              <a:rPr lang="ja-JP" altLang="en-US">
                <a:latin typeface="Arial" pitchFamily="34" charset="0"/>
                <a:ea typeface="MS PGothic" pitchFamily="34" charset="-128"/>
              </a:rPr>
              <a:t>”</a:t>
            </a:r>
            <a:r>
              <a:rPr lang="en-US" altLang="ja-JP">
                <a:latin typeface="Arial" pitchFamily="34" charset="0"/>
                <a:ea typeface="MS PGothic" pitchFamily="34" charset="-128"/>
              </a:rPr>
              <a:t> to be included </a:t>
            </a:r>
          </a:p>
          <a:p>
            <a:pPr eaLnBrk="1" hangingPunct="1"/>
            <a:r>
              <a:rPr lang="en-US" altLang="en-US">
                <a:latin typeface="Arial" pitchFamily="34" charset="0"/>
                <a:ea typeface="MS PGothic" pitchFamily="34" charset="-128"/>
              </a:rPr>
              <a:t>in the comparison, and a </a:t>
            </a:r>
          </a:p>
          <a:p>
            <a:pPr eaLnBrk="1" hangingPunct="1"/>
            <a:r>
              <a:rPr lang="en-US" altLang="en-US">
                <a:latin typeface="Arial" pitchFamily="34" charset="0"/>
                <a:ea typeface="MS PGothic" pitchFamily="34" charset="-128"/>
              </a:rPr>
              <a:t>metaphor requires that </a:t>
            </a:r>
          </a:p>
          <a:p>
            <a:pPr eaLnBrk="1" hangingPunct="1"/>
            <a:r>
              <a:rPr lang="en-US" altLang="en-US">
                <a:latin typeface="Arial" pitchFamily="34" charset="0"/>
                <a:ea typeface="MS PGothic" pitchFamily="34" charset="-128"/>
              </a:rPr>
              <a:t>neither be used.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80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80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80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880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67" grpId="0" build="p"/>
      <p:bldP spid="88068" grpId="0" animBg="1"/>
      <p:bldP spid="88069" grpId="0"/>
      <p:bldP spid="8807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4925" y="33338"/>
            <a:ext cx="8956675" cy="4005262"/>
          </a:xfrm>
        </p:spPr>
        <p:txBody>
          <a:bodyPr rtlCol="0">
            <a:normAutofit/>
          </a:bodyPr>
          <a:lstStyle/>
          <a:p>
            <a:pPr rtl="0" eaLnBrk="1" fontAlgn="auto" hangingPunct="1">
              <a:spcAft>
                <a:spcPts val="0"/>
              </a:spcAft>
              <a:defRPr/>
            </a:pPr>
            <a:r>
              <a:rPr sz="4400">
                <a:solidFill>
                  <a:schemeClr val="tx1"/>
                </a:solidFill>
                <a:ea typeface="+mj-ea"/>
                <a:cs typeface="+mj-cs"/>
              </a:rPr>
              <a:t>When it comes to using a metaphor device in poetry, a poet can either make the entire poem a metaphor for something, or put little metaphors throughout the poem.</a:t>
            </a:r>
            <a:endParaRPr sz="6000">
              <a:solidFill>
                <a:schemeClr val="tx1"/>
              </a:solidFill>
              <a:ea typeface="+mj-ea"/>
              <a:cs typeface="+mj-cs"/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34925" y="4267200"/>
            <a:ext cx="8956675" cy="1630363"/>
          </a:xfrm>
        </p:spPr>
        <p:txBody>
          <a:bodyPr/>
          <a:lstStyle/>
          <a:p>
            <a:pPr algn="l" rtl="0" eaLnBrk="1" hangingPunct="1"/>
            <a:r>
              <a:rPr lang="en-US" altLang="ar-EG" sz="4400" smtClean="0"/>
              <a:t>The following poem is one big metaphor</a:t>
            </a:r>
            <a:r>
              <a:rPr lang="en-US" altLang="ar-EG" smtClean="0">
                <a:solidFill>
                  <a:srgbClr val="000066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3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1489075"/>
            <a:ext cx="8229600" cy="1066800"/>
          </a:xfrm>
        </p:spPr>
        <p:txBody>
          <a:bodyPr>
            <a:normAutofit fontScale="92500" lnSpcReduction="10000"/>
          </a:bodyPr>
          <a:lstStyle/>
          <a:p>
            <a:pPr algn="l" rtl="0" eaLnBrk="1" hangingPunct="1">
              <a:lnSpc>
                <a:spcPct val="90000"/>
              </a:lnSpc>
              <a:buFontTx/>
              <a:buNone/>
            </a:pPr>
            <a:r>
              <a:rPr lang="en-US" altLang="ar-EG" sz="3600" smtClean="0"/>
              <a:t>An exaggeration for the sake of </a:t>
            </a:r>
          </a:p>
          <a:p>
            <a:pPr algn="l" rtl="0" eaLnBrk="1" hangingPunct="1">
              <a:lnSpc>
                <a:spcPct val="90000"/>
              </a:lnSpc>
              <a:buFontTx/>
              <a:buNone/>
            </a:pPr>
            <a:r>
              <a:rPr lang="en-US" altLang="ar-EG" sz="3600" smtClean="0"/>
              <a:t>emphasis.</a:t>
            </a:r>
          </a:p>
        </p:txBody>
      </p:sp>
      <p:sp>
        <p:nvSpPr>
          <p:cNvPr id="92164" name="AutoShape 4"/>
          <p:cNvSpPr>
            <a:spLocks noChangeArrowheads="1" noChangeShapeType="1" noTextEdit="1"/>
          </p:cNvSpPr>
          <p:nvPr/>
        </p:nvSpPr>
        <p:spPr bwMode="auto">
          <a:xfrm>
            <a:off x="457200" y="274638"/>
            <a:ext cx="4343400" cy="114300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82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</a:rPr>
              <a:t>Hyperbole</a:t>
            </a:r>
            <a:endParaRPr lang="ar-EG" sz="3600" kern="10">
              <a:ln w="9525">
                <a:round/>
                <a:headEnd/>
                <a:tailEnd/>
              </a:ln>
              <a:gradFill rotWithShape="1">
                <a:gsLst>
                  <a:gs pos="0">
                    <a:srgbClr val="FFE701"/>
                  </a:gs>
                  <a:gs pos="100000">
                    <a:srgbClr val="FE3E02"/>
                  </a:gs>
                </a:gsLst>
                <a:lin ang="5400000" scaled="1"/>
              </a:gradFill>
              <a:latin typeface="Impact"/>
            </a:endParaRPr>
          </a:p>
        </p:txBody>
      </p:sp>
      <p:sp>
        <p:nvSpPr>
          <p:cNvPr id="92165" name="Text Box 5"/>
          <p:cNvSpPr txBox="1">
            <a:spLocks noChangeArrowheads="1"/>
          </p:cNvSpPr>
          <p:nvPr/>
        </p:nvSpPr>
        <p:spPr bwMode="auto">
          <a:xfrm>
            <a:off x="746125" y="2932113"/>
            <a:ext cx="7026275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eaLnBrk="1" hangingPunct="1"/>
            <a:r>
              <a:rPr lang="en-US" altLang="en-US" sz="2400">
                <a:solidFill>
                  <a:schemeClr val="folHlink"/>
                </a:solidFill>
                <a:latin typeface="Arial" pitchFamily="34" charset="0"/>
                <a:ea typeface="MS PGothic" pitchFamily="34" charset="-128"/>
              </a:rPr>
              <a:t>Examples:</a:t>
            </a:r>
          </a:p>
          <a:p>
            <a:pPr eaLnBrk="1" hangingPunct="1"/>
            <a:r>
              <a:rPr lang="en-US" altLang="en-US" sz="2400">
                <a:solidFill>
                  <a:schemeClr val="folHlink"/>
                </a:solidFill>
                <a:latin typeface="Arial" pitchFamily="34" charset="0"/>
                <a:ea typeface="MS PGothic" pitchFamily="34" charset="-128"/>
              </a:rPr>
              <a:t>	I may sweat to death.</a:t>
            </a:r>
          </a:p>
          <a:p>
            <a:pPr eaLnBrk="1" hangingPunct="1"/>
            <a:r>
              <a:rPr lang="en-US" altLang="en-US" sz="2400">
                <a:solidFill>
                  <a:schemeClr val="folHlink"/>
                </a:solidFill>
                <a:latin typeface="Arial" pitchFamily="34" charset="0"/>
                <a:ea typeface="MS PGothic" pitchFamily="34" charset="-128"/>
              </a:rPr>
              <a:t>	The blood bank needs a river of blood.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63" grpId="0" build="p"/>
      <p:bldP spid="92164" grpId="0" animBg="1"/>
      <p:bldP spid="9216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7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447800"/>
            <a:ext cx="8153400" cy="1524000"/>
          </a:xfrm>
        </p:spPr>
        <p:txBody>
          <a:bodyPr>
            <a:normAutofit lnSpcReduction="10000"/>
          </a:bodyPr>
          <a:lstStyle/>
          <a:p>
            <a:pPr algn="l" rtl="0" eaLnBrk="1" hangingPunct="1">
              <a:lnSpc>
                <a:spcPct val="90000"/>
              </a:lnSpc>
              <a:buFontTx/>
              <a:buNone/>
            </a:pPr>
            <a:r>
              <a:rPr lang="en-US" altLang="ar-EG" sz="3600" smtClean="0"/>
              <a:t>Giving human characteristics to inanimate objects, ideas, or animals.</a:t>
            </a:r>
          </a:p>
        </p:txBody>
      </p:sp>
      <p:sp>
        <p:nvSpPr>
          <p:cNvPr id="93188" name="AutoShape 4"/>
          <p:cNvSpPr>
            <a:spLocks noChangeArrowheads="1" noChangeShapeType="1" noTextEdit="1"/>
          </p:cNvSpPr>
          <p:nvPr/>
        </p:nvSpPr>
        <p:spPr bwMode="auto">
          <a:xfrm>
            <a:off x="457200" y="274638"/>
            <a:ext cx="4191000" cy="114300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82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</a:rPr>
              <a:t>Personification</a:t>
            </a:r>
            <a:endParaRPr lang="ar-EG" sz="3600" kern="10">
              <a:ln w="9525">
                <a:round/>
                <a:headEnd/>
                <a:tailEnd/>
              </a:ln>
              <a:gradFill rotWithShape="1">
                <a:gsLst>
                  <a:gs pos="0">
                    <a:srgbClr val="FFE701"/>
                  </a:gs>
                  <a:gs pos="100000">
                    <a:srgbClr val="FE3E02"/>
                  </a:gs>
                </a:gsLst>
                <a:lin ang="5400000" scaled="1"/>
              </a:gradFill>
              <a:latin typeface="Impact"/>
            </a:endParaRPr>
          </a:p>
        </p:txBody>
      </p:sp>
      <p:sp>
        <p:nvSpPr>
          <p:cNvPr id="93189" name="Text Box 5"/>
          <p:cNvSpPr txBox="1">
            <a:spLocks noChangeArrowheads="1"/>
          </p:cNvSpPr>
          <p:nvPr/>
        </p:nvSpPr>
        <p:spPr bwMode="auto">
          <a:xfrm>
            <a:off x="762000" y="3810000"/>
            <a:ext cx="4638675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eaLnBrk="1" hangingPunct="1"/>
            <a:r>
              <a:rPr lang="en-US" altLang="en-US" sz="2400">
                <a:solidFill>
                  <a:schemeClr val="folHlink"/>
                </a:solidFill>
                <a:latin typeface="Arial" pitchFamily="34" charset="0"/>
                <a:ea typeface="MS PGothic" pitchFamily="34" charset="-128"/>
              </a:rPr>
              <a:t>Example:  </a:t>
            </a:r>
          </a:p>
          <a:p>
            <a:pPr eaLnBrk="1" hangingPunct="1"/>
            <a:r>
              <a:rPr lang="en-US" altLang="en-US" sz="2400">
                <a:solidFill>
                  <a:schemeClr val="folHlink"/>
                </a:solidFill>
                <a:latin typeface="Arial" pitchFamily="34" charset="0"/>
                <a:ea typeface="MS PGothic" pitchFamily="34" charset="-128"/>
              </a:rPr>
              <a:t>	The sun stretched its lazy </a:t>
            </a:r>
          </a:p>
          <a:p>
            <a:pPr eaLnBrk="1" hangingPunct="1"/>
            <a:r>
              <a:rPr lang="en-US" altLang="en-US" sz="2400">
                <a:solidFill>
                  <a:schemeClr val="folHlink"/>
                </a:solidFill>
                <a:latin typeface="Arial" pitchFamily="34" charset="0"/>
                <a:ea typeface="MS PGothic" pitchFamily="34" charset="-128"/>
              </a:rPr>
              <a:t>	fingers over the valley.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187" grpId="0" build="p"/>
      <p:bldP spid="93188" grpId="0" animBg="1"/>
      <p:bldP spid="9318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6">
            <a:alpha val="32156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algn="ctr" rtl="0" eaLnBrk="1" fontAlgn="auto" hangingPunct="1">
              <a:spcAft>
                <a:spcPts val="0"/>
              </a:spcAft>
              <a:defRPr/>
            </a:pPr>
            <a:r>
              <a:rPr sz="6000">
                <a:solidFill>
                  <a:schemeClr val="tx1">
                    <a:lumMod val="85000"/>
                    <a:lumOff val="15000"/>
                  </a:schemeClr>
                </a:solidFill>
                <a:latin typeface="Comic Sans MS" charset="0"/>
                <a:ea typeface="+mj-ea"/>
              </a:rPr>
              <a:t>What is Symbolism?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1600200"/>
            <a:ext cx="8915400" cy="5257800"/>
          </a:xfrm>
        </p:spPr>
        <p:txBody>
          <a:bodyPr/>
          <a:lstStyle/>
          <a:p>
            <a:pPr algn="l" rtl="0" eaLnBrk="1" hangingPunct="1"/>
            <a:r>
              <a:rPr lang="en-US" altLang="ar-EG" sz="3600" smtClean="0">
                <a:latin typeface="Times New Roman" pitchFamily="18" charset="0"/>
              </a:rPr>
              <a:t>A </a:t>
            </a:r>
            <a:r>
              <a:rPr lang="en-US" altLang="ar-EG" sz="3600" b="1" smtClean="0">
                <a:latin typeface="Times New Roman" pitchFamily="18" charset="0"/>
              </a:rPr>
              <a:t>symbol </a:t>
            </a:r>
            <a:r>
              <a:rPr lang="en-US" altLang="ar-EG" sz="3600" smtClean="0">
                <a:latin typeface="Times New Roman" pitchFamily="18" charset="0"/>
              </a:rPr>
              <a:t>is </a:t>
            </a:r>
            <a:r>
              <a:rPr lang="en-US" altLang="ar-EG" sz="3600" u="sng" smtClean="0">
                <a:latin typeface="Times New Roman" pitchFamily="18" charset="0"/>
              </a:rPr>
              <a:t>something that stands for itself, but also something larger than itself. </a:t>
            </a:r>
          </a:p>
          <a:p>
            <a:pPr lvl="1" algn="l" rtl="0" eaLnBrk="1" hangingPunct="1"/>
            <a:r>
              <a:rPr lang="en-US" altLang="ar-EG" sz="3600" smtClean="0">
                <a:latin typeface="Times New Roman" pitchFamily="18" charset="0"/>
              </a:rPr>
              <a:t>It may be a </a:t>
            </a:r>
            <a:r>
              <a:rPr lang="en-US" altLang="ar-EG" sz="3600" u="sng" smtClean="0">
                <a:latin typeface="Times New Roman" pitchFamily="18" charset="0"/>
              </a:rPr>
              <a:t>person, an animal, an inanimate object, or an action</a:t>
            </a:r>
          </a:p>
          <a:p>
            <a:pPr lvl="1" algn="l" rtl="0" eaLnBrk="1" hangingPunct="1"/>
            <a:r>
              <a:rPr lang="en-US" altLang="ar-EG" sz="4800" smtClean="0">
                <a:latin typeface="Times New Roman" pitchFamily="18" charset="0"/>
              </a:rPr>
              <a:t>. </a:t>
            </a:r>
            <a:r>
              <a:rPr lang="en-US" altLang="ar-EG" sz="2400" smtClean="0">
                <a:latin typeface="Times New Roman" pitchFamily="18" charset="0"/>
              </a:rPr>
              <a:t>A writer often uses </a:t>
            </a:r>
            <a:r>
              <a:rPr lang="en-US" altLang="ar-EG" sz="2400" u="sng" smtClean="0">
                <a:latin typeface="Times New Roman" pitchFamily="18" charset="0"/>
              </a:rPr>
              <a:t>a concrete object to express an abstract idea, a quality, or a belief. </a:t>
            </a:r>
          </a:p>
          <a:p>
            <a:pPr lvl="1" algn="l" rtl="0" eaLnBrk="1" hangingPunct="1"/>
            <a:r>
              <a:rPr lang="en-US" altLang="ar-EG" sz="2400" smtClean="0">
                <a:latin typeface="Times New Roman" pitchFamily="18" charset="0"/>
              </a:rPr>
              <a:t>A symbol may appeal </a:t>
            </a:r>
            <a:r>
              <a:rPr lang="en-US" altLang="ar-EG" sz="2400" u="sng" smtClean="0">
                <a:latin typeface="Times New Roman" pitchFamily="18" charset="0"/>
              </a:rPr>
              <a:t>to a reader's emotions and can provide a way to express an idea, communicate a message, or clarify meaning</a:t>
            </a:r>
            <a:endParaRPr lang="en-US" altLang="ar-EG" sz="2400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6">
            <a:alpha val="2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4400" y="0"/>
            <a:ext cx="8229600" cy="487363"/>
          </a:xfrm>
        </p:spPr>
        <p:txBody>
          <a:bodyPr rtlCol="0">
            <a:normAutofit/>
          </a:bodyPr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sz="2400">
                <a:solidFill>
                  <a:schemeClr val="tx1">
                    <a:lumMod val="85000"/>
                    <a:lumOff val="15000"/>
                  </a:schemeClr>
                </a:solidFill>
                <a:latin typeface="Comic Sans MS" charset="0"/>
                <a:ea typeface="+mj-ea"/>
              </a:rPr>
              <a:t>What is Symbolism?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0" y="1371600"/>
            <a:ext cx="9144000" cy="5867400"/>
          </a:xfrm>
        </p:spPr>
        <p:txBody>
          <a:bodyPr/>
          <a:lstStyle/>
          <a:p>
            <a:pPr lvl="1" eaLnBrk="1" hangingPunct="1"/>
            <a:r>
              <a:rPr lang="en-US" altLang="ar-EG" sz="4400" smtClean="0">
                <a:latin typeface="Times New Roman" pitchFamily="18" charset="0"/>
              </a:rPr>
              <a:t>A writer often uses </a:t>
            </a:r>
            <a:r>
              <a:rPr lang="en-US" altLang="ar-EG" sz="4400" u="sng" smtClean="0">
                <a:latin typeface="Times New Roman" pitchFamily="18" charset="0"/>
              </a:rPr>
              <a:t>a concrete object to express an abstract idea, a quality, or a belief. </a:t>
            </a:r>
          </a:p>
          <a:p>
            <a:pPr lvl="1" eaLnBrk="1" hangingPunct="1"/>
            <a:r>
              <a:rPr lang="en-US" altLang="ar-EG" sz="4400" smtClean="0">
                <a:latin typeface="Times New Roman" pitchFamily="18" charset="0"/>
              </a:rPr>
              <a:t>A symbol may appeal </a:t>
            </a:r>
            <a:r>
              <a:rPr lang="en-US" altLang="ar-EG" sz="4400" u="sng" smtClean="0">
                <a:latin typeface="Times New Roman" pitchFamily="18" charset="0"/>
              </a:rPr>
              <a:t>to a reader's emotions and can provide a way to express an idea, communicate a message, or clarify meaning</a:t>
            </a:r>
            <a:r>
              <a:rPr lang="en-US" altLang="ar-EG" sz="4400" smtClean="0">
                <a:latin typeface="Times New Roman" pitchFamily="18" charset="0"/>
              </a:rPr>
              <a:t>.</a:t>
            </a:r>
            <a:r>
              <a:rPr lang="en-US" altLang="ar-EG" sz="440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3075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6">
            <a:alpha val="9019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381000"/>
          </a:xfrm>
        </p:spPr>
        <p:txBody>
          <a:bodyPr rtlCol="0">
            <a:normAutofit fontScale="90000"/>
          </a:bodyPr>
          <a:lstStyle/>
          <a:p>
            <a:pPr algn="ctr" rtl="0" eaLnBrk="1" fontAlgn="auto" hangingPunct="1">
              <a:spcAft>
                <a:spcPts val="0"/>
              </a:spcAft>
              <a:defRPr/>
            </a:pPr>
            <a:r>
              <a:rPr sz="2400">
                <a:solidFill>
                  <a:schemeClr val="tx1">
                    <a:lumMod val="85000"/>
                    <a:lumOff val="15000"/>
                  </a:schemeClr>
                </a:solidFill>
                <a:latin typeface="Comic Sans MS" charset="0"/>
                <a:ea typeface="+mj-ea"/>
              </a:rPr>
              <a:t>Mother to Son</a:t>
            </a:r>
            <a:br>
              <a:rPr sz="2400">
                <a:solidFill>
                  <a:schemeClr val="tx1">
                    <a:lumMod val="85000"/>
                    <a:lumOff val="15000"/>
                  </a:schemeClr>
                </a:solidFill>
                <a:latin typeface="Comic Sans MS" charset="0"/>
                <a:ea typeface="+mj-ea"/>
              </a:rPr>
            </a:br>
            <a:r>
              <a:rPr sz="2400">
                <a:solidFill>
                  <a:schemeClr val="tx1">
                    <a:lumMod val="85000"/>
                    <a:lumOff val="15000"/>
                  </a:schemeClr>
                </a:solidFill>
                <a:latin typeface="Comic Sans MS" charset="0"/>
                <a:ea typeface="+mj-ea"/>
              </a:rPr>
              <a:t>        		       </a:t>
            </a:r>
            <a:r>
              <a:rPr sz="2400">
                <a:solidFill>
                  <a:schemeClr val="tx1">
                    <a:lumMod val="85000"/>
                    <a:lumOff val="15000"/>
                  </a:schemeClr>
                </a:solidFill>
                <a:ea typeface="+mj-ea"/>
              </a:rPr>
              <a:t>by Langston Hughes</a:t>
            </a:r>
          </a:p>
        </p:txBody>
      </p:sp>
      <p:sp>
        <p:nvSpPr>
          <p:cNvPr id="11267" name="Rectangle 3">
            <a:extLst>
              <a:ext uri="{FF2B5EF4-FFF2-40B4-BE49-F238E27FC236}"/>
            </a:extLst>
          </p:cNvPr>
          <p:cNvSpPr>
            <a:spLocks noGrp="1" noChangeArrowheads="1"/>
          </p:cNvSpPr>
          <p:nvPr>
            <p:ph sz="half" idx="1"/>
          </p:nvPr>
        </p:nvSpPr>
        <p:spPr>
          <a:xfrm>
            <a:off x="76200" y="838200"/>
            <a:ext cx="8763000" cy="6324600"/>
          </a:xfrm>
        </p:spPr>
        <p:txBody>
          <a:bodyPr rtlCol="0">
            <a:normAutofit/>
          </a:bodyPr>
          <a:lstStyle/>
          <a:p>
            <a:pPr marL="182880" indent="-182880" algn="ctr" rtl="0" eaLnBrk="1" fontAlgn="auto" hangingPunct="1"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Wingdings" panose="05000000000000000000" pitchFamily="2" charset="2"/>
              <a:buNone/>
              <a:defRPr/>
            </a:pPr>
            <a:r>
              <a:rPr lang="en-US" altLang="en-US" sz="2000" dirty="0"/>
              <a:t>Well, son, I'll tell you:</a:t>
            </a:r>
            <a:br>
              <a:rPr lang="en-US" altLang="en-US" sz="2000" dirty="0"/>
            </a:br>
            <a:r>
              <a:rPr lang="en-US" altLang="en-US" sz="2000" dirty="0"/>
              <a:t>Life for me </a:t>
            </a:r>
            <a:r>
              <a:rPr lang="en-US" altLang="en-US" sz="2000" dirty="0" err="1"/>
              <a:t>ain't</a:t>
            </a:r>
            <a:r>
              <a:rPr lang="en-US" altLang="en-US" sz="2000" dirty="0"/>
              <a:t> been no crystal stair.</a:t>
            </a:r>
            <a:br>
              <a:rPr lang="en-US" altLang="en-US" sz="2000" dirty="0"/>
            </a:br>
            <a:r>
              <a:rPr lang="en-US" altLang="en-US" sz="2000" dirty="0"/>
              <a:t>It's had tacks in it,</a:t>
            </a:r>
            <a:br>
              <a:rPr lang="en-US" altLang="en-US" sz="2000" dirty="0"/>
            </a:br>
            <a:r>
              <a:rPr lang="en-US" altLang="en-US" sz="2000" dirty="0"/>
              <a:t>And splinters,</a:t>
            </a:r>
            <a:br>
              <a:rPr lang="en-US" altLang="en-US" sz="2000" dirty="0"/>
            </a:br>
            <a:r>
              <a:rPr lang="en-US" altLang="en-US" sz="2000" dirty="0"/>
              <a:t>And boards torn up,</a:t>
            </a:r>
            <a:br>
              <a:rPr lang="en-US" altLang="en-US" sz="2000" dirty="0"/>
            </a:br>
            <a:r>
              <a:rPr lang="en-US" altLang="en-US" sz="2000" dirty="0"/>
              <a:t>And places with no carpet on the floor --</a:t>
            </a:r>
            <a:br>
              <a:rPr lang="en-US" altLang="en-US" sz="2000" dirty="0"/>
            </a:br>
            <a:r>
              <a:rPr lang="en-US" altLang="en-US" sz="2000" dirty="0"/>
              <a:t>Bare.</a:t>
            </a:r>
            <a:br>
              <a:rPr lang="en-US" altLang="en-US" sz="2000" dirty="0"/>
            </a:br>
            <a:r>
              <a:rPr lang="en-US" altLang="en-US" sz="2000" dirty="0"/>
              <a:t>But all the time</a:t>
            </a:r>
            <a:br>
              <a:rPr lang="en-US" altLang="en-US" sz="2000" dirty="0"/>
            </a:br>
            <a:r>
              <a:rPr lang="en-US" altLang="en-US" sz="2000" dirty="0" err="1"/>
              <a:t>I'se</a:t>
            </a:r>
            <a:r>
              <a:rPr lang="en-US" altLang="en-US" sz="2000" dirty="0"/>
              <a:t> been a-</a:t>
            </a:r>
            <a:r>
              <a:rPr lang="en-US" altLang="en-US" sz="2000" dirty="0" err="1"/>
              <a:t>climbin</a:t>
            </a:r>
            <a:r>
              <a:rPr lang="en-US" altLang="en-US" sz="2000" dirty="0"/>
              <a:t>' on,</a:t>
            </a:r>
            <a:br>
              <a:rPr lang="en-US" altLang="en-US" sz="2000" dirty="0"/>
            </a:br>
            <a:r>
              <a:rPr lang="en-US" altLang="en-US" sz="2000" dirty="0"/>
              <a:t>And </a:t>
            </a:r>
            <a:r>
              <a:rPr lang="en-US" altLang="en-US" sz="2000" dirty="0" err="1"/>
              <a:t>reachin</a:t>
            </a:r>
            <a:r>
              <a:rPr lang="en-US" altLang="en-US" sz="2000" dirty="0"/>
              <a:t>' </a:t>
            </a:r>
            <a:r>
              <a:rPr lang="en-US" altLang="en-US" sz="2000" dirty="0" err="1"/>
              <a:t>landin's</a:t>
            </a:r>
            <a:r>
              <a:rPr lang="en-US" altLang="en-US" sz="2000" dirty="0"/>
              <a:t>,</a:t>
            </a:r>
            <a:br>
              <a:rPr lang="en-US" altLang="en-US" sz="2000" dirty="0"/>
            </a:br>
            <a:r>
              <a:rPr lang="en-US" altLang="en-US" sz="2000" dirty="0"/>
              <a:t>And </a:t>
            </a:r>
            <a:r>
              <a:rPr lang="en-US" altLang="en-US" sz="2000" dirty="0" err="1"/>
              <a:t>turnin</a:t>
            </a:r>
            <a:r>
              <a:rPr lang="en-US" altLang="en-US" sz="2000" dirty="0"/>
              <a:t>' corners,</a:t>
            </a:r>
            <a:br>
              <a:rPr lang="en-US" altLang="en-US" sz="2000" dirty="0"/>
            </a:br>
            <a:r>
              <a:rPr lang="en-US" altLang="en-US" sz="2000" dirty="0"/>
              <a:t>And sometimes </a:t>
            </a:r>
            <a:r>
              <a:rPr lang="en-US" altLang="en-US" sz="2000" dirty="0" err="1"/>
              <a:t>goin</a:t>
            </a:r>
            <a:r>
              <a:rPr lang="en-US" altLang="en-US" sz="2000" dirty="0"/>
              <a:t>' in the dark</a:t>
            </a:r>
            <a:br>
              <a:rPr lang="en-US" altLang="en-US" sz="2000" dirty="0"/>
            </a:br>
            <a:r>
              <a:rPr lang="en-US" altLang="en-US" sz="2000" dirty="0"/>
              <a:t>Where there </a:t>
            </a:r>
            <a:r>
              <a:rPr lang="en-US" altLang="en-US" sz="2000" dirty="0" err="1"/>
              <a:t>ain't</a:t>
            </a:r>
            <a:r>
              <a:rPr lang="en-US" altLang="en-US" sz="2000" dirty="0"/>
              <a:t> been no light.</a:t>
            </a:r>
          </a:p>
          <a:p>
            <a:pPr marL="182880" indent="-182880" algn="ctr" rtl="0" eaLnBrk="1" fontAlgn="auto" hangingPunct="1"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Wingdings" panose="05000000000000000000" pitchFamily="2" charset="2"/>
              <a:buNone/>
              <a:defRPr/>
            </a:pPr>
            <a:r>
              <a:rPr lang="en-US" altLang="en-US" sz="2000" dirty="0"/>
              <a:t>So boy, don't you turn back.</a:t>
            </a:r>
            <a:br>
              <a:rPr lang="en-US" altLang="en-US" sz="2000" dirty="0"/>
            </a:br>
            <a:r>
              <a:rPr lang="en-US" altLang="en-US" sz="2000" dirty="0"/>
              <a:t>Don't you set down on the steps</a:t>
            </a:r>
            <a:br>
              <a:rPr lang="en-US" altLang="en-US" sz="2000" dirty="0"/>
            </a:br>
            <a:r>
              <a:rPr lang="en-US" altLang="en-US" sz="2000" dirty="0" err="1"/>
              <a:t>'Cause</a:t>
            </a:r>
            <a:r>
              <a:rPr lang="en-US" altLang="en-US" sz="2000" dirty="0"/>
              <a:t> you finds it's kinder hard.</a:t>
            </a:r>
          </a:p>
          <a:p>
            <a:pPr marL="182880" indent="-182880" algn="ctr" rtl="0" eaLnBrk="1" fontAlgn="auto" hangingPunct="1"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Wingdings" panose="05000000000000000000" pitchFamily="2" charset="2"/>
              <a:buNone/>
              <a:defRPr/>
            </a:pPr>
            <a:r>
              <a:rPr lang="en-US" altLang="en-US" sz="2000" dirty="0"/>
              <a:t>Don't you fall now --</a:t>
            </a:r>
            <a:br>
              <a:rPr lang="en-US" altLang="en-US" sz="2000" dirty="0"/>
            </a:br>
            <a:r>
              <a:rPr lang="en-US" altLang="en-US" sz="2000" dirty="0"/>
              <a:t>For </a:t>
            </a:r>
            <a:r>
              <a:rPr lang="en-US" altLang="en-US" sz="2000" dirty="0" err="1"/>
              <a:t>I'se</a:t>
            </a:r>
            <a:r>
              <a:rPr lang="en-US" altLang="en-US" sz="2000" dirty="0"/>
              <a:t> still </a:t>
            </a:r>
            <a:r>
              <a:rPr lang="en-US" altLang="en-US" sz="2000" dirty="0" err="1"/>
              <a:t>goin</a:t>
            </a:r>
            <a:r>
              <a:rPr lang="en-US" altLang="en-US" sz="2000" dirty="0"/>
              <a:t>', honey,</a:t>
            </a:r>
            <a:br>
              <a:rPr lang="en-US" altLang="en-US" sz="2000" dirty="0"/>
            </a:br>
            <a:r>
              <a:rPr lang="en-US" altLang="en-US" sz="2000" dirty="0" err="1"/>
              <a:t>I'se</a:t>
            </a:r>
            <a:r>
              <a:rPr lang="en-US" altLang="en-US" sz="2000" dirty="0"/>
              <a:t> still </a:t>
            </a:r>
            <a:r>
              <a:rPr lang="en-US" altLang="en-US" sz="2000" dirty="0" err="1"/>
              <a:t>climbin</a:t>
            </a:r>
            <a:r>
              <a:rPr lang="en-US" altLang="en-US" sz="2000" dirty="0"/>
              <a:t>',</a:t>
            </a:r>
            <a:br>
              <a:rPr lang="en-US" altLang="en-US" sz="2000" dirty="0"/>
            </a:br>
            <a:r>
              <a:rPr lang="en-US" altLang="en-US" sz="2000" dirty="0"/>
              <a:t>And life for me </a:t>
            </a:r>
            <a:r>
              <a:rPr lang="en-US" altLang="en-US" sz="2000" dirty="0" err="1"/>
              <a:t>ain't</a:t>
            </a:r>
            <a:r>
              <a:rPr lang="en-US" altLang="en-US" sz="2000" dirty="0"/>
              <a:t> been no crystal stair. </a:t>
            </a:r>
          </a:p>
          <a:p>
            <a:pPr marL="182880" indent="-182880" algn="ctr" rtl="0" eaLnBrk="1" fontAlgn="auto" hangingPunct="1"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Wingdings" panose="05000000000000000000" pitchFamily="2" charset="2"/>
              <a:buNone/>
              <a:defRPr/>
            </a:pPr>
            <a:endParaRPr lang="en-US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  <p:bldP spid="11267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5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1600200"/>
            <a:ext cx="8534400" cy="1295400"/>
          </a:xfrm>
        </p:spPr>
        <p:txBody>
          <a:bodyPr>
            <a:normAutofit lnSpcReduction="10000"/>
          </a:bodyPr>
          <a:lstStyle/>
          <a:p>
            <a:pPr algn="l" rtl="0" eaLnBrk="1" hangingPunct="1">
              <a:buFontTx/>
              <a:buNone/>
            </a:pPr>
            <a:r>
              <a:rPr lang="en-US" altLang="en-US" sz="4000" smtClean="0"/>
              <a:t>Using words to create a picture in the reader</a:t>
            </a:r>
            <a:r>
              <a:rPr lang="ja-JP" altLang="en-US" sz="4000" smtClean="0"/>
              <a:t>’</a:t>
            </a:r>
            <a:r>
              <a:rPr lang="en-US" altLang="ja-JP" sz="4000" smtClean="0"/>
              <a:t>s mind.</a:t>
            </a:r>
            <a:endParaRPr lang="en-US" altLang="en-US" sz="4000" smtClean="0"/>
          </a:p>
        </p:txBody>
      </p:sp>
      <p:sp>
        <p:nvSpPr>
          <p:cNvPr id="95236" name="AutoShape 4"/>
          <p:cNvSpPr>
            <a:spLocks noChangeArrowheads="1" noChangeShapeType="1" noTextEdit="1"/>
          </p:cNvSpPr>
          <p:nvPr/>
        </p:nvSpPr>
        <p:spPr bwMode="auto">
          <a:xfrm>
            <a:off x="457200" y="274638"/>
            <a:ext cx="4038600" cy="114300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82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</a:rPr>
              <a:t>Imagery</a:t>
            </a:r>
            <a:endParaRPr lang="ar-EG" sz="3600" kern="10">
              <a:ln w="9525">
                <a:round/>
                <a:headEnd/>
                <a:tailEnd/>
              </a:ln>
              <a:gradFill rotWithShape="1">
                <a:gsLst>
                  <a:gs pos="0">
                    <a:srgbClr val="FFE701"/>
                  </a:gs>
                  <a:gs pos="100000">
                    <a:srgbClr val="FE3E02"/>
                  </a:gs>
                </a:gsLst>
                <a:lin ang="5400000" scaled="1"/>
              </a:gradFill>
              <a:latin typeface="Impac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35" grpId="0" build="p"/>
      <p:bldP spid="9523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6">
            <a:alpha val="4196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WordArt 2"/>
          <p:cNvSpPr>
            <a:spLocks noChangeArrowheads="1" noChangeShapeType="1" noTextEdit="1"/>
          </p:cNvSpPr>
          <p:nvPr/>
        </p:nvSpPr>
        <p:spPr bwMode="auto">
          <a:xfrm>
            <a:off x="381000" y="228600"/>
            <a:ext cx="2362200" cy="121920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82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</a:rPr>
              <a:t>Free Verse</a:t>
            </a:r>
            <a:endParaRPr lang="ar-EG" sz="3600" kern="10">
              <a:ln w="9525">
                <a:round/>
                <a:headEnd/>
                <a:tailEnd/>
              </a:ln>
              <a:gradFill rotWithShape="1">
                <a:gsLst>
                  <a:gs pos="0">
                    <a:srgbClr val="FFE701"/>
                  </a:gs>
                  <a:gs pos="100000">
                    <a:srgbClr val="FE3E02"/>
                  </a:gs>
                </a:gsLst>
                <a:lin ang="5400000" scaled="1"/>
              </a:gradFill>
              <a:latin typeface="Impact"/>
            </a:endParaRPr>
          </a:p>
        </p:txBody>
      </p:sp>
      <p:sp>
        <p:nvSpPr>
          <p:cNvPr id="99331" name="Text Box 3"/>
          <p:cNvSpPr txBox="1">
            <a:spLocks noChangeArrowheads="1"/>
          </p:cNvSpPr>
          <p:nvPr/>
        </p:nvSpPr>
        <p:spPr bwMode="auto">
          <a:xfrm>
            <a:off x="2667000" y="1066800"/>
            <a:ext cx="57912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latin typeface="Apple Butter" pitchFamily="2" charset="0"/>
                <a:ea typeface="MS PGothic" pitchFamily="34" charset="-128"/>
              </a:rPr>
              <a:t>Poetry that follows no rules.  Just about anything goes</a:t>
            </a:r>
            <a:r>
              <a:rPr lang="en-US" altLang="en-US" sz="2400">
                <a:solidFill>
                  <a:srgbClr val="FFFF00"/>
                </a:solidFill>
                <a:latin typeface="Apple Butter" pitchFamily="2" charset="0"/>
                <a:ea typeface="MS PGothic" pitchFamily="34" charset="-128"/>
              </a:rPr>
              <a:t>.</a:t>
            </a:r>
          </a:p>
        </p:txBody>
      </p:sp>
      <p:sp>
        <p:nvSpPr>
          <p:cNvPr id="99332" name="Rectangle 4"/>
          <p:cNvSpPr>
            <a:spLocks noChangeArrowheads="1"/>
          </p:cNvSpPr>
          <p:nvPr/>
        </p:nvSpPr>
        <p:spPr bwMode="auto">
          <a:xfrm>
            <a:off x="609600" y="1828800"/>
            <a:ext cx="8001000" cy="1295400"/>
          </a:xfrm>
          <a:prstGeom prst="rect">
            <a:avLst/>
          </a:prstGeom>
          <a:noFill/>
          <a:ln w="9525">
            <a:solidFill>
              <a:srgbClr val="FF505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1" hangingPunct="1"/>
            <a:r>
              <a:rPr lang="en-US" altLang="en-US" sz="2000">
                <a:latin typeface="Ghostwriter" pitchFamily="2" charset="0"/>
                <a:ea typeface="MS PGothic" pitchFamily="34" charset="-128"/>
              </a:rPr>
              <a:t>This does not mean that it uses no devices, it just means that this</a:t>
            </a:r>
          </a:p>
          <a:p>
            <a:pPr eaLnBrk="1" hangingPunct="1"/>
            <a:r>
              <a:rPr lang="en-US" altLang="en-US" sz="2000">
                <a:latin typeface="Ghostwriter" pitchFamily="2" charset="0"/>
                <a:ea typeface="MS PGothic" pitchFamily="34" charset="-128"/>
              </a:rPr>
              <a:t>type of poetry does not follow traditional conventions such as</a:t>
            </a:r>
          </a:p>
          <a:p>
            <a:pPr eaLnBrk="1" hangingPunct="1"/>
            <a:r>
              <a:rPr lang="en-US" altLang="en-US" sz="2000">
                <a:latin typeface="Ghostwriter" pitchFamily="2" charset="0"/>
                <a:ea typeface="MS PGothic" pitchFamily="34" charset="-128"/>
              </a:rPr>
              <a:t>punctuation, capitalization, rhyme scheme, rhythm and meter, etc.</a:t>
            </a:r>
          </a:p>
        </p:txBody>
      </p:sp>
      <p:sp>
        <p:nvSpPr>
          <p:cNvPr id="99333" name="Text Box 5"/>
          <p:cNvSpPr txBox="1">
            <a:spLocks noChangeArrowheads="1"/>
          </p:cNvSpPr>
          <p:nvPr/>
        </p:nvSpPr>
        <p:spPr bwMode="auto">
          <a:xfrm>
            <a:off x="2209800" y="3124200"/>
            <a:ext cx="4648200" cy="3597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000">
                <a:latin typeface="Tahoma" pitchFamily="34" charset="0"/>
                <a:ea typeface="MS PGothic" pitchFamily="34" charset="-128"/>
              </a:rPr>
              <a:t>Fog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000">
                <a:latin typeface="Tahoma" pitchFamily="34" charset="0"/>
                <a:ea typeface="MS PGothic" pitchFamily="34" charset="-128"/>
              </a:rPr>
              <a:t>	The fog comes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000">
                <a:latin typeface="Tahoma" pitchFamily="34" charset="0"/>
                <a:ea typeface="MS PGothic" pitchFamily="34" charset="-128"/>
              </a:rPr>
              <a:t>	on little cat feet.</a:t>
            </a:r>
          </a:p>
          <a:p>
            <a:pPr eaLnBrk="1" hangingPunct="1">
              <a:spcBef>
                <a:spcPct val="50000"/>
              </a:spcBef>
            </a:pPr>
            <a:endParaRPr lang="en-US" altLang="en-US" sz="2000">
              <a:latin typeface="Tahoma" pitchFamily="34" charset="0"/>
              <a:ea typeface="MS PGothic" pitchFamily="34" charset="-128"/>
            </a:endParaRPr>
          </a:p>
          <a:p>
            <a:pPr eaLnBrk="1" hangingPunct="1">
              <a:spcBef>
                <a:spcPct val="50000"/>
              </a:spcBef>
            </a:pPr>
            <a:r>
              <a:rPr lang="en-US" altLang="en-US" sz="2000">
                <a:latin typeface="Tahoma" pitchFamily="34" charset="0"/>
                <a:ea typeface="MS PGothic" pitchFamily="34" charset="-128"/>
              </a:rPr>
              <a:t>	It sits looking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000">
                <a:latin typeface="Tahoma" pitchFamily="34" charset="0"/>
                <a:ea typeface="MS PGothic" pitchFamily="34" charset="-128"/>
              </a:rPr>
              <a:t>	over harbor and city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000">
                <a:latin typeface="Tahoma" pitchFamily="34" charset="0"/>
                <a:ea typeface="MS PGothic" pitchFamily="34" charset="-128"/>
              </a:rPr>
              <a:t>	on silent haunches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000">
                <a:latin typeface="Tahoma" pitchFamily="34" charset="0"/>
                <a:ea typeface="MS PGothic" pitchFamily="34" charset="-128"/>
              </a:rPr>
              <a:t>	and then, moves on.</a:t>
            </a:r>
          </a:p>
        </p:txBody>
      </p:sp>
      <p:sp>
        <p:nvSpPr>
          <p:cNvPr id="99334" name="AutoShape 6"/>
          <p:cNvSpPr>
            <a:spLocks noChangeArrowheads="1"/>
          </p:cNvSpPr>
          <p:nvPr/>
        </p:nvSpPr>
        <p:spPr bwMode="auto">
          <a:xfrm>
            <a:off x="5943600" y="4038600"/>
            <a:ext cx="2590800" cy="2286000"/>
          </a:xfrm>
          <a:prstGeom prst="hexagon">
            <a:avLst>
              <a:gd name="adj" fmla="val 28333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altLang="en-US" sz="2000">
                <a:solidFill>
                  <a:srgbClr val="000000"/>
                </a:solidFill>
                <a:latin typeface="Apple Butter" pitchFamily="2" charset="0"/>
                <a:ea typeface="MS PGothic" pitchFamily="34" charset="-128"/>
              </a:rPr>
              <a:t>No Rhyme</a:t>
            </a:r>
          </a:p>
          <a:p>
            <a:pPr algn="ctr" eaLnBrk="1" hangingPunct="1"/>
            <a:r>
              <a:rPr lang="en-US" altLang="en-US" sz="2000">
                <a:solidFill>
                  <a:srgbClr val="000000"/>
                </a:solidFill>
                <a:latin typeface="Apple Butter" pitchFamily="2" charset="0"/>
                <a:ea typeface="MS PGothic" pitchFamily="34" charset="-128"/>
              </a:rPr>
              <a:t>No Rhythm</a:t>
            </a:r>
          </a:p>
          <a:p>
            <a:pPr algn="ctr" eaLnBrk="1" hangingPunct="1"/>
            <a:r>
              <a:rPr lang="en-US" altLang="en-US" sz="2000">
                <a:solidFill>
                  <a:srgbClr val="000000"/>
                </a:solidFill>
                <a:latin typeface="Apple Butter" pitchFamily="2" charset="0"/>
                <a:ea typeface="MS PGothic" pitchFamily="34" charset="-128"/>
              </a:rPr>
              <a:t>No Meter</a:t>
            </a:r>
          </a:p>
          <a:p>
            <a:pPr algn="ctr" eaLnBrk="1" hangingPunct="1"/>
            <a:endParaRPr lang="en-US" altLang="en-US" sz="2000">
              <a:solidFill>
                <a:srgbClr val="000000"/>
              </a:solidFill>
              <a:latin typeface="Apple Butter" pitchFamily="2" charset="0"/>
              <a:ea typeface="MS PGothic" pitchFamily="34" charset="-128"/>
            </a:endParaRPr>
          </a:p>
          <a:p>
            <a:pPr algn="ctr" eaLnBrk="1" hangingPunct="1"/>
            <a:r>
              <a:rPr lang="en-US" altLang="en-US" sz="2000">
                <a:solidFill>
                  <a:srgbClr val="000000"/>
                </a:solidFill>
                <a:latin typeface="Apple Butter" pitchFamily="2" charset="0"/>
                <a:ea typeface="MS PGothic" pitchFamily="34" charset="-128"/>
              </a:rPr>
              <a:t>This is </a:t>
            </a:r>
          </a:p>
          <a:p>
            <a:pPr algn="ctr" eaLnBrk="1" hangingPunct="1"/>
            <a:r>
              <a:rPr lang="en-US" altLang="en-US" sz="2000">
                <a:solidFill>
                  <a:srgbClr val="000000"/>
                </a:solidFill>
                <a:latin typeface="Apple Butter" pitchFamily="2" charset="0"/>
                <a:ea typeface="MS PGothic" pitchFamily="34" charset="-128"/>
              </a:rPr>
              <a:t>free verse.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99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93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93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93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9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99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331" grpId="0"/>
      <p:bldP spid="99332" grpId="0" animBg="1"/>
      <p:bldP spid="99333" grpId="0"/>
      <p:bldP spid="9933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WordArt 2"/>
          <p:cNvSpPr>
            <a:spLocks noChangeArrowheads="1" noChangeShapeType="1" noTextEdit="1"/>
          </p:cNvSpPr>
          <p:nvPr/>
        </p:nvSpPr>
        <p:spPr bwMode="auto">
          <a:xfrm>
            <a:off x="381000" y="228600"/>
            <a:ext cx="2743200" cy="121920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82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</a:rPr>
              <a:t>Allusion</a:t>
            </a:r>
            <a:endParaRPr lang="ar-EG" sz="3600" kern="10">
              <a:ln w="9525">
                <a:round/>
                <a:headEnd/>
                <a:tailEnd/>
              </a:ln>
              <a:gradFill rotWithShape="1">
                <a:gsLst>
                  <a:gs pos="0">
                    <a:srgbClr val="FFE701"/>
                  </a:gs>
                  <a:gs pos="100000">
                    <a:srgbClr val="FE3E02"/>
                  </a:gs>
                </a:gsLst>
                <a:lin ang="5400000" scaled="1"/>
              </a:gradFill>
              <a:latin typeface="Impact"/>
            </a:endParaRPr>
          </a:p>
        </p:txBody>
      </p:sp>
      <p:sp>
        <p:nvSpPr>
          <p:cNvPr id="98307" name="Text Box 3"/>
          <p:cNvSpPr txBox="1">
            <a:spLocks noChangeArrowheads="1"/>
          </p:cNvSpPr>
          <p:nvPr/>
        </p:nvSpPr>
        <p:spPr bwMode="auto">
          <a:xfrm>
            <a:off x="2590800" y="914400"/>
            <a:ext cx="62484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latin typeface="Apple Butter" pitchFamily="2" charset="0"/>
                <a:ea typeface="MS PGothic" pitchFamily="34" charset="-128"/>
              </a:rPr>
              <a:t>A reference to another piece of literature or to history.</a:t>
            </a:r>
          </a:p>
        </p:txBody>
      </p:sp>
      <p:sp>
        <p:nvSpPr>
          <p:cNvPr id="98308" name="Rectangle 4"/>
          <p:cNvSpPr>
            <a:spLocks noChangeArrowheads="1"/>
          </p:cNvSpPr>
          <p:nvPr/>
        </p:nvSpPr>
        <p:spPr bwMode="auto">
          <a:xfrm>
            <a:off x="685800" y="1828800"/>
            <a:ext cx="7696200" cy="1600200"/>
          </a:xfrm>
          <a:prstGeom prst="rect">
            <a:avLst/>
          </a:prstGeom>
          <a:noFill/>
          <a:ln w="9525">
            <a:solidFill>
              <a:srgbClr val="FF505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1" hangingPunct="1"/>
            <a:r>
              <a:rPr lang="en-US" altLang="en-US" sz="2000">
                <a:solidFill>
                  <a:srgbClr val="FF5050"/>
                </a:solidFill>
                <a:latin typeface="Ghostwriter" pitchFamily="2" charset="0"/>
                <a:ea typeface="MS PGothic" pitchFamily="34" charset="-128"/>
              </a:rPr>
              <a:t>Example:</a:t>
            </a:r>
            <a:r>
              <a:rPr lang="en-US" altLang="en-US" sz="2000">
                <a:latin typeface="Ghostwriter" pitchFamily="2" charset="0"/>
                <a:ea typeface="MS PGothic" pitchFamily="34" charset="-128"/>
              </a:rPr>
              <a:t>  </a:t>
            </a:r>
            <a:r>
              <a:rPr lang="ja-JP" altLang="en-US" sz="2000">
                <a:latin typeface="Arial" pitchFamily="34" charset="0"/>
                <a:ea typeface="MS PGothic" pitchFamily="34" charset="-128"/>
              </a:rPr>
              <a:t>“</a:t>
            </a:r>
            <a:r>
              <a:rPr lang="en-US" altLang="ja-JP" sz="2000">
                <a:latin typeface="Ghostwriter" pitchFamily="2" charset="0"/>
                <a:ea typeface="MS PGothic" pitchFamily="34" charset="-128"/>
              </a:rPr>
              <a:t>She hath Dian</a:t>
            </a:r>
            <a:r>
              <a:rPr lang="ja-JP" altLang="en-US" sz="2000">
                <a:latin typeface="Arial" pitchFamily="34" charset="0"/>
                <a:ea typeface="MS PGothic" pitchFamily="34" charset="-128"/>
              </a:rPr>
              <a:t>’</a:t>
            </a:r>
            <a:r>
              <a:rPr lang="en-US" altLang="ja-JP" sz="2000">
                <a:latin typeface="Ghostwriter" pitchFamily="2" charset="0"/>
                <a:ea typeface="MS PGothic" pitchFamily="34" charset="-128"/>
              </a:rPr>
              <a:t>s wit</a:t>
            </a:r>
            <a:r>
              <a:rPr lang="ja-JP" altLang="en-US" sz="2000">
                <a:latin typeface="Arial" pitchFamily="34" charset="0"/>
                <a:ea typeface="MS PGothic" pitchFamily="34" charset="-128"/>
              </a:rPr>
              <a:t>”</a:t>
            </a:r>
            <a:r>
              <a:rPr lang="en-US" altLang="ja-JP" sz="2000">
                <a:latin typeface="Ghostwriter" pitchFamily="2" charset="0"/>
                <a:ea typeface="MS PGothic" pitchFamily="34" charset="-128"/>
              </a:rPr>
              <a:t>  (from </a:t>
            </a:r>
            <a:r>
              <a:rPr lang="en-US" altLang="ja-JP" sz="2000" i="1">
                <a:latin typeface="Ghostwriter" pitchFamily="2" charset="0"/>
                <a:ea typeface="MS PGothic" pitchFamily="34" charset="-128"/>
              </a:rPr>
              <a:t>Romeo and Juliet</a:t>
            </a:r>
            <a:r>
              <a:rPr lang="en-US" altLang="ja-JP" sz="2000">
                <a:latin typeface="Ghostwriter" pitchFamily="2" charset="0"/>
                <a:ea typeface="MS PGothic" pitchFamily="34" charset="-128"/>
              </a:rPr>
              <a:t>).</a:t>
            </a:r>
          </a:p>
          <a:p>
            <a:pPr eaLnBrk="1" hangingPunct="1"/>
            <a:r>
              <a:rPr lang="en-US" altLang="en-US" sz="2000">
                <a:latin typeface="Ghostwriter" pitchFamily="2" charset="0"/>
                <a:ea typeface="MS PGothic" pitchFamily="34" charset="-128"/>
              </a:rPr>
              <a:t>		This is an allusion to Roman mythology and the </a:t>
            </a:r>
          </a:p>
          <a:p>
            <a:pPr eaLnBrk="1" hangingPunct="1"/>
            <a:r>
              <a:rPr lang="en-US" altLang="en-US" sz="2000">
                <a:latin typeface="Ghostwriter" pitchFamily="2" charset="0"/>
                <a:ea typeface="MS PGothic" pitchFamily="34" charset="-128"/>
              </a:rPr>
              <a:t>		goddess Diana.</a:t>
            </a:r>
          </a:p>
          <a:p>
            <a:pPr eaLnBrk="1" hangingPunct="1"/>
            <a:r>
              <a:rPr lang="en-US" altLang="en-US" sz="2000">
                <a:latin typeface="Ghostwriter" pitchFamily="2" charset="0"/>
                <a:ea typeface="MS PGothic" pitchFamily="34" charset="-128"/>
              </a:rPr>
              <a:t>	The three most common types of allusion refer to </a:t>
            </a:r>
          </a:p>
          <a:p>
            <a:pPr eaLnBrk="1" hangingPunct="1"/>
            <a:r>
              <a:rPr lang="en-US" altLang="en-US" sz="2000">
                <a:latin typeface="Ghostwriter" pitchFamily="2" charset="0"/>
                <a:ea typeface="MS PGothic" pitchFamily="34" charset="-128"/>
              </a:rPr>
              <a:t>	mythology, the Bible, and Shakespeare</a:t>
            </a:r>
            <a:r>
              <a:rPr lang="ja-JP" altLang="en-US" sz="2000">
                <a:latin typeface="Arial" pitchFamily="34" charset="0"/>
                <a:ea typeface="MS PGothic" pitchFamily="34" charset="-128"/>
              </a:rPr>
              <a:t>’</a:t>
            </a:r>
            <a:r>
              <a:rPr lang="en-US" altLang="ja-JP" sz="2000">
                <a:latin typeface="Ghostwriter" pitchFamily="2" charset="0"/>
                <a:ea typeface="MS PGothic" pitchFamily="34" charset="-128"/>
              </a:rPr>
              <a:t>s writings.</a:t>
            </a:r>
            <a:endParaRPr lang="en-US" altLang="en-US" sz="2000">
              <a:latin typeface="Ghostwriter" pitchFamily="2" charset="0"/>
              <a:ea typeface="MS PGothic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98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07" grpId="0"/>
      <p:bldP spid="9830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/>
            </a:extLst>
          </p:cNvPr>
          <p:cNvSpPr txBox="1">
            <a:spLocks noChangeArrowheads="1"/>
          </p:cNvSpPr>
          <p:nvPr/>
        </p:nvSpPr>
        <p:spPr bwMode="auto">
          <a:xfrm>
            <a:off x="1171575" y="2090738"/>
            <a:ext cx="6800850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lvl1pPr algn="l" rtl="1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4000" kern="1200" dirty="0">
                <a:solidFill>
                  <a:srgbClr val="262626"/>
                </a:solidFill>
                <a:latin typeface="+mj-lt"/>
                <a:ea typeface="+mn-ea"/>
                <a:cs typeface="+mn-cs"/>
              </a:defRPr>
            </a:lvl1pPr>
            <a:lvl2pPr algn="l" rtl="1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rgbClr val="262626"/>
                </a:solidFill>
                <a:latin typeface="Century Gothic" panose="020B0502020202020204" pitchFamily="34" charset="0"/>
              </a:defRPr>
            </a:lvl2pPr>
            <a:lvl3pPr algn="l" rtl="1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rgbClr val="262626"/>
                </a:solidFill>
                <a:latin typeface="Century Gothic" panose="020B0502020202020204" pitchFamily="34" charset="0"/>
              </a:defRPr>
            </a:lvl3pPr>
            <a:lvl4pPr algn="l" rtl="1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rgbClr val="262626"/>
                </a:solidFill>
                <a:latin typeface="Century Gothic" panose="020B0502020202020204" pitchFamily="34" charset="0"/>
              </a:defRPr>
            </a:lvl4pPr>
            <a:lvl5pPr algn="l" rtl="1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rgbClr val="262626"/>
                </a:solidFill>
                <a:latin typeface="Century Gothic" panose="020B0502020202020204" pitchFamily="34" charset="0"/>
              </a:defRPr>
            </a:lvl5pPr>
            <a:lvl6pPr marL="457200" algn="l" rtl="1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rgbClr val="262626"/>
                </a:solidFill>
                <a:latin typeface="Century Gothic" panose="020B0502020202020204" pitchFamily="34" charset="0"/>
              </a:defRPr>
            </a:lvl6pPr>
            <a:lvl7pPr marL="914400" algn="l" rtl="1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rgbClr val="262626"/>
                </a:solidFill>
                <a:latin typeface="Century Gothic" panose="020B0502020202020204" pitchFamily="34" charset="0"/>
              </a:defRPr>
            </a:lvl7pPr>
            <a:lvl8pPr marL="1371600" algn="l" rtl="1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rgbClr val="262626"/>
                </a:solidFill>
                <a:latin typeface="Century Gothic" panose="020B0502020202020204" pitchFamily="34" charset="0"/>
              </a:defRPr>
            </a:lvl8pPr>
            <a:lvl9pPr marL="1828800" algn="l" rtl="1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rgbClr val="262626"/>
                </a:solidFill>
                <a:latin typeface="Century Gothic" panose="020B0502020202020204" pitchFamily="34" charset="0"/>
              </a:defRPr>
            </a:lvl9pPr>
          </a:lstStyle>
          <a:p>
            <a:pPr rtl="0" eaLnBrk="1" fontAlgn="auto" hangingPunct="1">
              <a:spcAft>
                <a:spcPts val="0"/>
              </a:spcAft>
              <a:defRPr/>
            </a:pPr>
            <a:r>
              <a:rPr lang="en-US" sz="5400" smtClean="0">
                <a:solidFill>
                  <a:schemeClr val="tx1"/>
                </a:solidFill>
                <a:latin typeface="Ale and Wenches BB" charset="0"/>
                <a:ea typeface="+mj-ea"/>
                <a:cs typeface="+mj-cs"/>
              </a:rPr>
              <a:t>Introduction to Poetry</a:t>
            </a:r>
            <a:endParaRPr lang="en-US" sz="5400">
              <a:solidFill>
                <a:schemeClr val="tx1"/>
              </a:solidFill>
              <a:latin typeface="Ale and Wenches BB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0698621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6">
            <a:alpha val="18039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Box 1"/>
          <p:cNvSpPr txBox="1">
            <a:spLocks noChangeArrowheads="1"/>
          </p:cNvSpPr>
          <p:nvPr/>
        </p:nvSpPr>
        <p:spPr bwMode="auto">
          <a:xfrm>
            <a:off x="1600200" y="1981200"/>
            <a:ext cx="4038600" cy="341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eaLnBrk="1" hangingPunct="1"/>
            <a:r>
              <a:rPr lang="en-US" altLang="en-US" sz="2400" u="sng">
                <a:latin typeface="Arial" pitchFamily="34" charset="0"/>
                <a:ea typeface="MS PGothic" pitchFamily="34" charset="-128"/>
              </a:rPr>
              <a:t>Rhythm is the flow of the beat in a poem. </a:t>
            </a:r>
          </a:p>
          <a:p>
            <a:pPr eaLnBrk="1" hangingPunct="1"/>
            <a:r>
              <a:rPr lang="en-US" altLang="en-US" sz="2400" u="sng">
                <a:latin typeface="Arial" pitchFamily="34" charset="0"/>
                <a:ea typeface="MS PGothic" pitchFamily="34" charset="-128"/>
              </a:rPr>
              <a:t>Gives poetry a musical feel. </a:t>
            </a:r>
          </a:p>
          <a:p>
            <a:pPr eaLnBrk="1" hangingPunct="1"/>
            <a:r>
              <a:rPr lang="en-US" altLang="en-US" sz="2400" u="sng">
                <a:latin typeface="Arial" pitchFamily="34" charset="0"/>
                <a:ea typeface="MS PGothic" pitchFamily="34" charset="-128"/>
              </a:rPr>
              <a:t>Can be fast or slow, </a:t>
            </a:r>
            <a:r>
              <a:rPr lang="en-US" altLang="en-US" sz="2400">
                <a:latin typeface="Arial" pitchFamily="34" charset="0"/>
                <a:ea typeface="MS PGothic" pitchFamily="34" charset="-128"/>
              </a:rPr>
              <a:t>depending on mood and subject of poem.</a:t>
            </a:r>
          </a:p>
          <a:p>
            <a:pPr eaLnBrk="1" hangingPunct="1"/>
            <a:r>
              <a:rPr lang="en-US" altLang="en-US" sz="2400" u="sng">
                <a:latin typeface="Arial" pitchFamily="34" charset="0"/>
                <a:ea typeface="MS PGothic" pitchFamily="34" charset="-128"/>
              </a:rPr>
              <a:t>You can measure rhythm in </a:t>
            </a:r>
            <a:r>
              <a:rPr lang="en-US" altLang="en-US" sz="2400" i="1" u="sng">
                <a:latin typeface="Arial" pitchFamily="34" charset="0"/>
                <a:ea typeface="MS PGothic" pitchFamily="34" charset="-128"/>
              </a:rPr>
              <a:t>meter</a:t>
            </a:r>
            <a:r>
              <a:rPr lang="en-US" altLang="en-US" sz="2400" u="sng">
                <a:latin typeface="Arial" pitchFamily="34" charset="0"/>
                <a:ea typeface="MS PGothic" pitchFamily="34" charset="-128"/>
              </a:rPr>
              <a:t>, by</a:t>
            </a:r>
            <a:r>
              <a:rPr lang="en-US" altLang="en-US" sz="2400" i="1" u="sng">
                <a:latin typeface="Arial" pitchFamily="34" charset="0"/>
                <a:ea typeface="MS PGothic" pitchFamily="34" charset="-128"/>
              </a:rPr>
              <a:t> </a:t>
            </a:r>
            <a:r>
              <a:rPr lang="en-US" altLang="en-US" sz="2400" u="sng">
                <a:latin typeface="Arial" pitchFamily="34" charset="0"/>
                <a:ea typeface="MS PGothic" pitchFamily="34" charset="-128"/>
              </a:rPr>
              <a:t>counting the beats in each line.</a:t>
            </a:r>
          </a:p>
        </p:txBody>
      </p:sp>
      <p:sp>
        <p:nvSpPr>
          <p:cNvPr id="28675" name="TextBox 2"/>
          <p:cNvSpPr txBox="1">
            <a:spLocks noChangeArrowheads="1"/>
          </p:cNvSpPr>
          <p:nvPr/>
        </p:nvSpPr>
        <p:spPr bwMode="auto">
          <a:xfrm>
            <a:off x="1430338" y="381000"/>
            <a:ext cx="367506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eaLnBrk="1" hangingPunct="1"/>
            <a:r>
              <a:rPr lang="en-US" altLang="en-US" sz="2400">
                <a:latin typeface="Arial" pitchFamily="34" charset="0"/>
                <a:ea typeface="MS PGothic" pitchFamily="34" charset="-128"/>
              </a:rPr>
              <a:t>Rhythm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6">
            <a:alpha val="7059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9298" name="Rectangle 2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685800"/>
          </a:xfrm>
          <a:extLst>
            <a:ext uri="{FAA26D3D-D897-4be2-8F04-BA451C77F1D7}"/>
          </a:extLst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sz="3600">
                <a:solidFill>
                  <a:schemeClr val="tx1">
                    <a:lumMod val="85000"/>
                    <a:lumOff val="15000"/>
                  </a:schemeClr>
                </a:solidFill>
                <a:ea typeface="+mj-ea"/>
              </a:rPr>
              <a:t>Rhythm Example</a:t>
            </a:r>
          </a:p>
        </p:txBody>
      </p:sp>
      <p:sp>
        <p:nvSpPr>
          <p:cNvPr id="439299" name="Rectangle 3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752600"/>
            <a:ext cx="4038600" cy="4648200"/>
          </a:xfrm>
          <a:extLst>
            <a:ext uri="{FAA26D3D-D897-4be2-8F04-BA451C77F1D7}"/>
          </a:extLst>
        </p:spPr>
        <p:txBody>
          <a:bodyPr rtlCol="0">
            <a:normAutofit fontScale="92500" lnSpcReduction="20000"/>
          </a:bodyPr>
          <a:lstStyle/>
          <a:p>
            <a:pPr marL="182880" indent="-182880" algn="l" rtl="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Wingdings" charset="0"/>
              <a:buNone/>
              <a:defRPr/>
            </a:pPr>
            <a:r>
              <a:rPr lang="en-US" sz="2000" dirty="0">
                <a:latin typeface="Times New Roman" charset="0"/>
              </a:rPr>
              <a:t>The </a:t>
            </a:r>
            <a:r>
              <a:rPr lang="en-US" sz="2000" dirty="0" err="1">
                <a:latin typeface="Times New Roman" charset="0"/>
              </a:rPr>
              <a:t>pickety</a:t>
            </a:r>
            <a:r>
              <a:rPr lang="en-US" sz="2000" dirty="0">
                <a:latin typeface="Times New Roman" charset="0"/>
              </a:rPr>
              <a:t> fence</a:t>
            </a:r>
          </a:p>
          <a:p>
            <a:pPr marL="182880" indent="-182880" algn="l" rtl="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Wingdings" charset="0"/>
              <a:buNone/>
              <a:defRPr/>
            </a:pPr>
            <a:r>
              <a:rPr lang="en-US" sz="2000" dirty="0">
                <a:latin typeface="Times New Roman" charset="0"/>
              </a:rPr>
              <a:t>The </a:t>
            </a:r>
            <a:r>
              <a:rPr lang="en-US" sz="2000" dirty="0" err="1">
                <a:latin typeface="Times New Roman" charset="0"/>
              </a:rPr>
              <a:t>pickety</a:t>
            </a:r>
            <a:r>
              <a:rPr lang="en-US" sz="2000" dirty="0">
                <a:latin typeface="Times New Roman" charset="0"/>
              </a:rPr>
              <a:t> fence</a:t>
            </a:r>
          </a:p>
          <a:p>
            <a:pPr marL="182880" indent="-182880" algn="l" rtl="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Wingdings" charset="0"/>
              <a:buNone/>
              <a:defRPr/>
            </a:pPr>
            <a:r>
              <a:rPr lang="en-US" sz="2000" dirty="0">
                <a:latin typeface="Times New Roman" charset="0"/>
              </a:rPr>
              <a:t>Give it a lick it's</a:t>
            </a:r>
          </a:p>
          <a:p>
            <a:pPr marL="182880" indent="-182880" algn="l" rtl="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Wingdings" charset="0"/>
              <a:buNone/>
              <a:defRPr/>
            </a:pPr>
            <a:r>
              <a:rPr lang="en-US" sz="2000" dirty="0">
                <a:latin typeface="Times New Roman" charset="0"/>
              </a:rPr>
              <a:t>The </a:t>
            </a:r>
            <a:r>
              <a:rPr lang="en-US" sz="2000" dirty="0" err="1">
                <a:latin typeface="Times New Roman" charset="0"/>
              </a:rPr>
              <a:t>pickety</a:t>
            </a:r>
            <a:r>
              <a:rPr lang="en-US" sz="2000" dirty="0">
                <a:latin typeface="Times New Roman" charset="0"/>
              </a:rPr>
              <a:t> fence</a:t>
            </a:r>
          </a:p>
          <a:p>
            <a:pPr marL="182880" indent="-182880" algn="l" rtl="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Wingdings" charset="0"/>
              <a:buNone/>
              <a:defRPr/>
            </a:pPr>
            <a:r>
              <a:rPr lang="en-US" sz="2000" dirty="0">
                <a:latin typeface="Times New Roman" charset="0"/>
              </a:rPr>
              <a:t>Give it a lick it's</a:t>
            </a:r>
          </a:p>
          <a:p>
            <a:pPr marL="182880" indent="-182880" algn="l" rtl="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Wingdings" charset="0"/>
              <a:buNone/>
              <a:defRPr/>
            </a:pPr>
            <a:r>
              <a:rPr lang="en-US" sz="2000" dirty="0">
                <a:latin typeface="Times New Roman" charset="0"/>
              </a:rPr>
              <a:t>A </a:t>
            </a:r>
            <a:r>
              <a:rPr lang="en-US" sz="2000" dirty="0" err="1">
                <a:latin typeface="Times New Roman" charset="0"/>
              </a:rPr>
              <a:t>clickety</a:t>
            </a:r>
            <a:r>
              <a:rPr lang="en-US" sz="2000" dirty="0">
                <a:latin typeface="Times New Roman" charset="0"/>
              </a:rPr>
              <a:t> fence</a:t>
            </a:r>
          </a:p>
          <a:p>
            <a:pPr marL="182880" indent="-182880" algn="l" rtl="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Wingdings" charset="0"/>
              <a:buNone/>
              <a:defRPr/>
            </a:pPr>
            <a:r>
              <a:rPr lang="en-US" sz="2000" dirty="0">
                <a:latin typeface="Times New Roman" charset="0"/>
              </a:rPr>
              <a:t>Give it a lick it's a </a:t>
            </a:r>
            <a:r>
              <a:rPr lang="en-US" sz="2000" dirty="0" err="1">
                <a:latin typeface="Times New Roman" charset="0"/>
              </a:rPr>
              <a:t>lickety</a:t>
            </a:r>
            <a:r>
              <a:rPr lang="en-US" sz="2000" dirty="0">
                <a:latin typeface="Times New Roman" charset="0"/>
              </a:rPr>
              <a:t> fence</a:t>
            </a:r>
          </a:p>
          <a:p>
            <a:pPr marL="182880" indent="-182880" algn="l" rtl="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Wingdings" charset="0"/>
              <a:buNone/>
              <a:defRPr/>
            </a:pPr>
            <a:r>
              <a:rPr lang="en-US" sz="2000" dirty="0">
                <a:latin typeface="Times New Roman" charset="0"/>
              </a:rPr>
              <a:t>Give it a lick</a:t>
            </a:r>
          </a:p>
          <a:p>
            <a:pPr marL="182880" indent="-182880" algn="l" rtl="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Wingdings" charset="0"/>
              <a:buNone/>
              <a:defRPr/>
            </a:pPr>
            <a:r>
              <a:rPr lang="en-US" sz="2000" dirty="0">
                <a:latin typeface="Times New Roman" charset="0"/>
              </a:rPr>
              <a:t>Give it a lick</a:t>
            </a:r>
          </a:p>
          <a:p>
            <a:pPr marL="182880" indent="-182880" algn="l" rtl="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Wingdings" charset="0"/>
              <a:buNone/>
              <a:defRPr/>
            </a:pPr>
            <a:r>
              <a:rPr lang="en-US" sz="2000" dirty="0">
                <a:latin typeface="Times New Roman" charset="0"/>
              </a:rPr>
              <a:t>Give it a lick</a:t>
            </a:r>
          </a:p>
          <a:p>
            <a:pPr marL="182880" indent="-182880" algn="l" rtl="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Wingdings" charset="0"/>
              <a:buNone/>
              <a:defRPr/>
            </a:pPr>
            <a:r>
              <a:rPr lang="en-US" sz="2000" dirty="0">
                <a:latin typeface="Times New Roman" charset="0"/>
              </a:rPr>
              <a:t>With a rickety stick</a:t>
            </a:r>
          </a:p>
          <a:p>
            <a:pPr marL="182880" indent="-182880" algn="l" rtl="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Wingdings" charset="0"/>
              <a:buNone/>
              <a:defRPr/>
            </a:pPr>
            <a:r>
              <a:rPr lang="en-US" sz="2000" dirty="0" err="1">
                <a:latin typeface="Times New Roman" charset="0"/>
              </a:rPr>
              <a:t>pickety</a:t>
            </a:r>
            <a:endParaRPr lang="en-US" sz="2000" dirty="0">
              <a:latin typeface="Times New Roman" charset="0"/>
            </a:endParaRPr>
          </a:p>
          <a:p>
            <a:pPr marL="182880" indent="-182880" algn="l" rtl="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Wingdings" charset="0"/>
              <a:buNone/>
              <a:defRPr/>
            </a:pPr>
            <a:r>
              <a:rPr lang="en-US" sz="2000" dirty="0" err="1">
                <a:latin typeface="Times New Roman" charset="0"/>
              </a:rPr>
              <a:t>pickety</a:t>
            </a:r>
            <a:endParaRPr lang="en-US" sz="2000" dirty="0">
              <a:latin typeface="Times New Roman" charset="0"/>
            </a:endParaRPr>
          </a:p>
          <a:p>
            <a:pPr marL="182880" indent="-182880" algn="l" rtl="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Wingdings" charset="0"/>
              <a:buNone/>
              <a:defRPr/>
            </a:pPr>
            <a:r>
              <a:rPr lang="en-US" sz="2000" dirty="0" err="1">
                <a:latin typeface="Times New Roman" charset="0"/>
              </a:rPr>
              <a:t>pickety</a:t>
            </a:r>
            <a:endParaRPr lang="en-US" sz="2000" dirty="0">
              <a:latin typeface="Times New Roman" charset="0"/>
            </a:endParaRPr>
          </a:p>
          <a:p>
            <a:pPr marL="182880" indent="-182880" algn="l" rtl="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Wingdings" charset="0"/>
              <a:buNone/>
              <a:defRPr/>
            </a:pPr>
            <a:r>
              <a:rPr lang="en-US" sz="2000" dirty="0">
                <a:latin typeface="Times New Roman" charset="0"/>
              </a:rPr>
              <a:t>pick.</a:t>
            </a:r>
          </a:p>
        </p:txBody>
      </p:sp>
      <p:sp>
        <p:nvSpPr>
          <p:cNvPr id="29702" name="Slide Number Placeholder 6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fld id="{8300BFB0-E445-49F7-812B-18C453909E48}" type="slidenum">
              <a:rPr lang="en-US" altLang="en-US" sz="1400">
                <a:latin typeface="Arial" pitchFamily="34" charset="0"/>
                <a:ea typeface="MS PGothic" pitchFamily="34" charset="-128"/>
              </a:rPr>
              <a:pPr/>
              <a:t>21</a:t>
            </a:fld>
            <a:endParaRPr lang="en-US" altLang="en-US" sz="1400">
              <a:latin typeface="Arial" pitchFamily="34" charset="0"/>
              <a:ea typeface="MS PGothic" pitchFamily="34" charset="-128"/>
            </a:endParaRPr>
          </a:p>
        </p:txBody>
      </p:sp>
      <p:sp>
        <p:nvSpPr>
          <p:cNvPr id="29703" name="Text Box 4"/>
          <p:cNvSpPr txBox="1">
            <a:spLocks noChangeArrowheads="1"/>
          </p:cNvSpPr>
          <p:nvPr/>
        </p:nvSpPr>
        <p:spPr bwMode="auto">
          <a:xfrm>
            <a:off x="609600" y="1219200"/>
            <a:ext cx="5105400" cy="38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altLang="en-US" sz="2400" b="1">
                <a:latin typeface="Times New Roman" pitchFamily="18" charset="0"/>
                <a:ea typeface="MS PGothic" pitchFamily="34" charset="-128"/>
              </a:rPr>
              <a:t>The Pickety Fence </a:t>
            </a:r>
            <a:r>
              <a:rPr lang="en-US" altLang="en-US" b="1">
                <a:latin typeface="Times New Roman" pitchFamily="18" charset="0"/>
                <a:ea typeface="MS PGothic" pitchFamily="34" charset="-128"/>
              </a:rPr>
              <a:t>by David McCord</a:t>
            </a:r>
          </a:p>
        </p:txBody>
      </p:sp>
      <p:sp>
        <p:nvSpPr>
          <p:cNvPr id="29704" name="Text Box 6"/>
          <p:cNvSpPr txBox="1">
            <a:spLocks noChangeArrowheads="1"/>
          </p:cNvSpPr>
          <p:nvPr/>
        </p:nvSpPr>
        <p:spPr bwMode="auto">
          <a:xfrm>
            <a:off x="4572000" y="5029200"/>
            <a:ext cx="3886200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chemeClr val="bg2"/>
                </a:solidFill>
                <a:latin typeface="Arial" pitchFamily="34" charset="0"/>
                <a:ea typeface="MS PGothic" pitchFamily="34" charset="-128"/>
              </a:rPr>
              <a:t>The rhythm in this poem is fast – to match the speed of the stick striking the fence.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6">
            <a:alpha val="3137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2370" name="Rectangle 2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914400"/>
          </a:xfrm>
          <a:extLst>
            <a:ext uri="{FAA26D3D-D897-4be2-8F04-BA451C77F1D7}"/>
          </a:extLst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sz="3600">
                <a:solidFill>
                  <a:schemeClr val="tx1">
                    <a:lumMod val="85000"/>
                    <a:lumOff val="15000"/>
                  </a:schemeClr>
                </a:solidFill>
                <a:ea typeface="+mj-ea"/>
              </a:rPr>
              <a:t>Rhythm Example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" y="2133600"/>
            <a:ext cx="4953000" cy="4572000"/>
          </a:xfrm>
        </p:spPr>
        <p:txBody>
          <a:bodyPr/>
          <a:lstStyle/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mtClean="0"/>
              <a:t>When the night begins to fall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mtClean="0"/>
              <a:t>And the sky begins to glow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mtClean="0"/>
              <a:t>You look up and see the tall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mtClean="0"/>
              <a:t>City of lights begin to grow –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mtClean="0"/>
              <a:t>In rows and little golden squares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mtClean="0"/>
              <a:t>The lights come out.  First here, then there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mtClean="0"/>
              <a:t>Behind the windowpanes as though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mtClean="0"/>
              <a:t>A million billion bees had built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mtClean="0"/>
              <a:t>Their golden hives and honeycombs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mtClean="0"/>
              <a:t>Above you in the air.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en-US" sz="900" smtClean="0"/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1600" b="1" i="1" smtClean="0"/>
              <a:t>                By Mary Britton Miller</a:t>
            </a:r>
          </a:p>
        </p:txBody>
      </p:sp>
      <p:sp>
        <p:nvSpPr>
          <p:cNvPr id="30725" name="Slide Number Placeholder 6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fld id="{F9176E6A-18D9-4AE2-A2DE-C663A4D7224B}" type="slidenum">
              <a:rPr lang="en-US" altLang="en-US" sz="1400">
                <a:latin typeface="Arial" pitchFamily="34" charset="0"/>
                <a:ea typeface="MS PGothic" pitchFamily="34" charset="-128"/>
              </a:rPr>
              <a:pPr/>
              <a:t>22</a:t>
            </a:fld>
            <a:endParaRPr lang="en-US" altLang="en-US" sz="1400">
              <a:latin typeface="Arial" pitchFamily="34" charset="0"/>
              <a:ea typeface="MS PGothic" pitchFamily="34" charset="-128"/>
            </a:endParaRPr>
          </a:p>
        </p:txBody>
      </p:sp>
      <p:sp>
        <p:nvSpPr>
          <p:cNvPr id="30726" name="Text Box 4"/>
          <p:cNvSpPr txBox="1">
            <a:spLocks noChangeArrowheads="1"/>
          </p:cNvSpPr>
          <p:nvPr/>
        </p:nvSpPr>
        <p:spPr bwMode="auto">
          <a:xfrm>
            <a:off x="685800" y="1524000"/>
            <a:ext cx="3352800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200" b="1">
                <a:latin typeface="Arial" pitchFamily="34" charset="0"/>
                <a:ea typeface="MS PGothic" pitchFamily="34" charset="-128"/>
              </a:rPr>
              <a:t>Where Are You Now?</a:t>
            </a:r>
          </a:p>
        </p:txBody>
      </p:sp>
      <p:sp>
        <p:nvSpPr>
          <p:cNvPr id="30727" name="Text Box 7"/>
          <p:cNvSpPr txBox="1">
            <a:spLocks noChangeArrowheads="1"/>
          </p:cNvSpPr>
          <p:nvPr/>
        </p:nvSpPr>
        <p:spPr bwMode="auto">
          <a:xfrm>
            <a:off x="5410200" y="4191000"/>
            <a:ext cx="312420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chemeClr val="bg2"/>
                </a:solidFill>
                <a:latin typeface="Arial" pitchFamily="34" charset="0"/>
                <a:ea typeface="MS PGothic" pitchFamily="34" charset="-128"/>
              </a:rPr>
              <a:t>The rhythm in this poem is slow – to match the night gently falling and the lights slowly coming 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6">
            <a:alpha val="25098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3506" name="Rectangle 2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title" sz="quarter"/>
          </p:nvPr>
        </p:nvSpPr>
        <p:spPr>
          <a:xfrm>
            <a:off x="457200" y="457200"/>
            <a:ext cx="8229600" cy="1066800"/>
          </a:xfrm>
          <a:extLst>
            <a:ext uri="{FAA26D3D-D897-4be2-8F04-BA451C77F1D7}"/>
          </a:extLst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>
                <a:solidFill>
                  <a:schemeClr val="tx1">
                    <a:lumMod val="85000"/>
                    <a:lumOff val="15000"/>
                  </a:schemeClr>
                </a:solidFill>
                <a:ea typeface="+mj-ea"/>
              </a:rPr>
              <a:t>Imagery</a:t>
            </a:r>
          </a:p>
        </p:txBody>
      </p:sp>
      <p:pic>
        <p:nvPicPr>
          <p:cNvPr id="533508" name="Picture 4" descr="nose3">
            <a:extLst>
              <a:ext uri="{FF2B5EF4-FFF2-40B4-BE49-F238E27FC236}"/>
            </a:extLst>
          </p:cNvPr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6096000" y="2286000"/>
            <a:ext cx="685800" cy="517525"/>
          </a:xfrm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808080">
                      <a:alpha val="74997"/>
                    </a:srgbClr>
                  </a:outerShdw>
                </a:effectLst>
              </a14:hiddenEffects>
            </a:ext>
            <a:ext uri="{FAA26D3D-D897-4be2-8F04-BA451C77F1D7}"/>
          </a:extLst>
        </p:spPr>
      </p:pic>
      <p:sp>
        <p:nvSpPr>
          <p:cNvPr id="31749" name="Slide Number Placeholder 7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fld id="{94DFEE70-BE38-4A72-A9F8-AE1614A39187}" type="slidenum">
              <a:rPr lang="en-US" altLang="en-US" sz="1400">
                <a:latin typeface="Arial" pitchFamily="34" charset="0"/>
                <a:ea typeface="MS PGothic" pitchFamily="34" charset="-128"/>
              </a:rPr>
              <a:pPr/>
              <a:t>23</a:t>
            </a:fld>
            <a:endParaRPr lang="en-US" altLang="en-US" sz="1400">
              <a:latin typeface="Arial" pitchFamily="34" charset="0"/>
              <a:ea typeface="MS PGothic" pitchFamily="34" charset="-128"/>
            </a:endParaRPr>
          </a:p>
        </p:txBody>
      </p:sp>
      <p:pic>
        <p:nvPicPr>
          <p:cNvPr id="31750" name="Picture 5" descr="NeillSenses1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63527" r="17149" b="77907"/>
          <a:stretch>
            <a:fillRect/>
          </a:stretch>
        </p:blipFill>
        <p:spPr bwMode="auto">
          <a:xfrm>
            <a:off x="7620000" y="3352800"/>
            <a:ext cx="762000" cy="814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51" name="Picture 6" descr="mouth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086600" y="4419600"/>
            <a:ext cx="838200" cy="630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52" name="Picture 7" descr="eye2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086600" y="2667000"/>
            <a:ext cx="838200" cy="56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753" name="Text Box 8"/>
          <p:cNvSpPr txBox="1">
            <a:spLocks noChangeArrowheads="1"/>
          </p:cNvSpPr>
          <p:nvPr/>
        </p:nvSpPr>
        <p:spPr bwMode="auto">
          <a:xfrm>
            <a:off x="5486400" y="3657600"/>
            <a:ext cx="1676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>
                <a:solidFill>
                  <a:srgbClr val="800080"/>
                </a:solidFill>
                <a:latin typeface="Arial" pitchFamily="34" charset="0"/>
                <a:ea typeface="MS PGothic" pitchFamily="34" charset="-128"/>
              </a:rPr>
              <a:t>Five Senses</a:t>
            </a:r>
          </a:p>
        </p:txBody>
      </p:sp>
      <p:sp>
        <p:nvSpPr>
          <p:cNvPr id="31754" name="Line 9"/>
          <p:cNvSpPr>
            <a:spLocks noChangeShapeType="1"/>
          </p:cNvSpPr>
          <p:nvPr/>
        </p:nvSpPr>
        <p:spPr bwMode="auto">
          <a:xfrm flipV="1">
            <a:off x="6400800" y="3048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ar-EG"/>
          </a:p>
        </p:txBody>
      </p:sp>
      <p:sp>
        <p:nvSpPr>
          <p:cNvPr id="31755" name="Line 10"/>
          <p:cNvSpPr>
            <a:spLocks noChangeShapeType="1"/>
          </p:cNvSpPr>
          <p:nvPr/>
        </p:nvSpPr>
        <p:spPr bwMode="auto">
          <a:xfrm>
            <a:off x="6400800" y="41148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ar-EG"/>
          </a:p>
        </p:txBody>
      </p:sp>
      <p:sp>
        <p:nvSpPr>
          <p:cNvPr id="31756" name="Line 11"/>
          <p:cNvSpPr>
            <a:spLocks noChangeShapeType="1"/>
          </p:cNvSpPr>
          <p:nvPr/>
        </p:nvSpPr>
        <p:spPr bwMode="auto">
          <a:xfrm flipV="1">
            <a:off x="6705600" y="3276600"/>
            <a:ext cx="609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ar-EG"/>
          </a:p>
        </p:txBody>
      </p:sp>
      <p:sp>
        <p:nvSpPr>
          <p:cNvPr id="31757" name="Line 12"/>
          <p:cNvSpPr>
            <a:spLocks noChangeShapeType="1"/>
          </p:cNvSpPr>
          <p:nvPr/>
        </p:nvSpPr>
        <p:spPr bwMode="auto">
          <a:xfrm>
            <a:off x="6705600" y="4038600"/>
            <a:ext cx="533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ar-EG"/>
          </a:p>
        </p:txBody>
      </p:sp>
      <p:sp>
        <p:nvSpPr>
          <p:cNvPr id="31758" name="Line 13"/>
          <p:cNvSpPr>
            <a:spLocks noChangeShapeType="1"/>
          </p:cNvSpPr>
          <p:nvPr/>
        </p:nvSpPr>
        <p:spPr bwMode="auto">
          <a:xfrm>
            <a:off x="7162800" y="38862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ar-EG"/>
          </a:p>
        </p:txBody>
      </p:sp>
      <p:sp>
        <p:nvSpPr>
          <p:cNvPr id="31759" name="Rectangle 14"/>
          <p:cNvSpPr>
            <a:spLocks noChangeArrowheads="1"/>
          </p:cNvSpPr>
          <p:nvPr/>
        </p:nvSpPr>
        <p:spPr bwMode="auto">
          <a:xfrm>
            <a:off x="685800" y="1493837"/>
            <a:ext cx="44958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en-US" altLang="en-US" sz="2400" dirty="0">
                <a:latin typeface="Arial" pitchFamily="34" charset="0"/>
                <a:ea typeface="MS PGothic" pitchFamily="34" charset="-128"/>
              </a:rPr>
              <a:t>Imagery is the use of words to create pictures, or images, in your mind.  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en-US" altLang="en-US" sz="2400" dirty="0">
                <a:latin typeface="Arial" pitchFamily="34" charset="0"/>
                <a:ea typeface="MS PGothic" pitchFamily="34" charset="-128"/>
              </a:rPr>
              <a:t>Appeals to the five senses: smell, sight, hearing, taste and touch.  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en-US" altLang="en-US" sz="2400" dirty="0">
                <a:latin typeface="Arial" pitchFamily="34" charset="0"/>
                <a:ea typeface="MS PGothic" pitchFamily="34" charset="-128"/>
              </a:rPr>
              <a:t>Details about smells, sounds, colors, and taste create strong images.  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en-US" altLang="en-US" sz="2400" dirty="0">
                <a:latin typeface="Arial" pitchFamily="34" charset="0"/>
                <a:ea typeface="MS PGothic" pitchFamily="34" charset="-128"/>
              </a:rPr>
              <a:t>To create vivid images writers use </a:t>
            </a:r>
            <a:r>
              <a:rPr lang="en-US" altLang="en-US" sz="2400" dirty="0">
                <a:solidFill>
                  <a:srgbClr val="FF0000"/>
                </a:solidFill>
                <a:latin typeface="Arial" pitchFamily="34" charset="0"/>
                <a:ea typeface="MS PGothic" pitchFamily="34" charset="-128"/>
              </a:rPr>
              <a:t>figures of speech</a:t>
            </a:r>
            <a:r>
              <a:rPr lang="en-US" altLang="en-US" sz="2400" dirty="0">
                <a:latin typeface="Arial" pitchFamily="34" charset="0"/>
                <a:ea typeface="MS PGothic" pitchFamily="34" charset="-128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6">
            <a:alpha val="2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838200"/>
          </a:xfrm>
          <a:extLst>
            <a:ext uri="{FAA26D3D-D897-4be2-8F04-BA451C77F1D7}"/>
          </a:extLst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>
                <a:solidFill>
                  <a:schemeClr val="tx1">
                    <a:lumMod val="85000"/>
                    <a:lumOff val="15000"/>
                  </a:schemeClr>
                </a:solidFill>
                <a:ea typeface="+mj-ea"/>
              </a:rPr>
              <a:t>Lines and Stanzas</a:t>
            </a:r>
          </a:p>
        </p:txBody>
      </p:sp>
      <p:sp>
        <p:nvSpPr>
          <p:cNvPr id="32771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38600" cy="4724400"/>
          </a:xfrm>
        </p:spPr>
        <p:txBody>
          <a:bodyPr/>
          <a:lstStyle/>
          <a:p>
            <a:pPr algn="l" rtl="0" eaLnBrk="1" hangingPunct="1">
              <a:lnSpc>
                <a:spcPct val="90000"/>
              </a:lnSpc>
            </a:pPr>
            <a:r>
              <a:rPr lang="en-US" altLang="ar-EG" sz="2800" smtClean="0"/>
              <a:t>Most poems are written in lines.</a:t>
            </a:r>
          </a:p>
          <a:p>
            <a:pPr algn="l" rtl="0" eaLnBrk="1" hangingPunct="1">
              <a:lnSpc>
                <a:spcPct val="90000"/>
              </a:lnSpc>
            </a:pPr>
            <a:r>
              <a:rPr lang="en-US" altLang="ar-EG" sz="2800" smtClean="0"/>
              <a:t>A group of lines in     a poem is called a stanza. </a:t>
            </a:r>
          </a:p>
          <a:p>
            <a:pPr algn="l" rtl="0" eaLnBrk="1" hangingPunct="1">
              <a:lnSpc>
                <a:spcPct val="90000"/>
              </a:lnSpc>
            </a:pPr>
            <a:r>
              <a:rPr lang="en-US" altLang="ar-EG" sz="2800" smtClean="0"/>
              <a:t>Stanzas separate ideas in a poem.  They act like paragraphs.</a:t>
            </a:r>
          </a:p>
          <a:p>
            <a:pPr algn="l" rtl="0" eaLnBrk="1" hangingPunct="1">
              <a:lnSpc>
                <a:spcPct val="90000"/>
              </a:lnSpc>
            </a:pPr>
            <a:r>
              <a:rPr lang="en-US" altLang="ar-EG" sz="2800" smtClean="0"/>
              <a:t>This poem has two stanzas.</a:t>
            </a:r>
          </a:p>
        </p:txBody>
      </p:sp>
      <p:sp>
        <p:nvSpPr>
          <p:cNvPr id="32772" name="Slide Number Placeholder 5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fld id="{2A8ED952-F6AB-4B4A-AE2F-389189078FDF}" type="slidenum">
              <a:rPr lang="en-US" altLang="en-US" sz="1400">
                <a:latin typeface="Arial" pitchFamily="34" charset="0"/>
                <a:ea typeface="MS PGothic" pitchFamily="34" charset="-128"/>
              </a:rPr>
              <a:pPr/>
              <a:t>24</a:t>
            </a:fld>
            <a:endParaRPr lang="en-US" altLang="en-US" sz="1400">
              <a:latin typeface="Arial" pitchFamily="34" charset="0"/>
              <a:ea typeface="MS PGothic" pitchFamily="34" charset="-128"/>
            </a:endParaRPr>
          </a:p>
        </p:txBody>
      </p:sp>
      <p:sp>
        <p:nvSpPr>
          <p:cNvPr id="32773" name="Text Box 6"/>
          <p:cNvSpPr txBox="1">
            <a:spLocks noChangeArrowheads="1"/>
          </p:cNvSpPr>
          <p:nvPr/>
        </p:nvSpPr>
        <p:spPr bwMode="auto">
          <a:xfrm>
            <a:off x="4572000" y="2057400"/>
            <a:ext cx="41910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 sz="1000">
              <a:latin typeface="Arial" pitchFamily="34" charset="0"/>
              <a:ea typeface="MS PGothic" pitchFamily="34" charset="-128"/>
            </a:endParaRPr>
          </a:p>
        </p:txBody>
      </p:sp>
      <p:sp>
        <p:nvSpPr>
          <p:cNvPr id="32774" name="Text Box 8"/>
          <p:cNvSpPr txBox="1">
            <a:spLocks noChangeArrowheads="1"/>
          </p:cNvSpPr>
          <p:nvPr/>
        </p:nvSpPr>
        <p:spPr bwMode="auto">
          <a:xfrm>
            <a:off x="4876800" y="1447800"/>
            <a:ext cx="3810000" cy="456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latin typeface="Arial" pitchFamily="34" charset="0"/>
                <a:ea typeface="MS PGothic" pitchFamily="34" charset="-128"/>
              </a:rPr>
              <a:t>            </a:t>
            </a:r>
            <a:r>
              <a:rPr lang="en-US" altLang="en-US" sz="2600" b="1">
                <a:solidFill>
                  <a:schemeClr val="bg2"/>
                </a:solidFill>
                <a:latin typeface="Arial" pitchFamily="34" charset="0"/>
                <a:ea typeface="MS PGothic" pitchFamily="34" charset="-128"/>
              </a:rPr>
              <a:t>March</a:t>
            </a:r>
            <a:r>
              <a:rPr lang="en-US" altLang="en-US" sz="2400" b="1">
                <a:solidFill>
                  <a:schemeClr val="bg2"/>
                </a:solidFill>
                <a:latin typeface="Arial" pitchFamily="34" charset="0"/>
                <a:ea typeface="MS PGothic" pitchFamily="34" charset="-128"/>
              </a:rPr>
              <a:t>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000">
                <a:solidFill>
                  <a:schemeClr val="bg2"/>
                </a:solidFill>
                <a:latin typeface="Arial" pitchFamily="34" charset="0"/>
                <a:ea typeface="MS PGothic" pitchFamily="34" charset="-128"/>
              </a:rPr>
              <a:t>       </a:t>
            </a:r>
            <a:r>
              <a:rPr lang="en-US" altLang="en-US" sz="2400">
                <a:solidFill>
                  <a:schemeClr val="bg2"/>
                </a:solidFill>
                <a:latin typeface="Arial" pitchFamily="34" charset="0"/>
                <a:ea typeface="MS PGothic" pitchFamily="34" charset="-128"/>
              </a:rPr>
              <a:t>A blue day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>
                <a:solidFill>
                  <a:schemeClr val="bg2"/>
                </a:solidFill>
                <a:latin typeface="Arial" pitchFamily="34" charset="0"/>
                <a:ea typeface="MS PGothic" pitchFamily="34" charset="-128"/>
              </a:rPr>
              <a:t>      A blue jay      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>
                <a:solidFill>
                  <a:schemeClr val="bg2"/>
                </a:solidFill>
                <a:latin typeface="Arial" pitchFamily="34" charset="0"/>
                <a:ea typeface="MS PGothic" pitchFamily="34" charset="-128"/>
              </a:rPr>
              <a:t>      And a good beginning.</a:t>
            </a:r>
          </a:p>
          <a:p>
            <a:pPr eaLnBrk="1" hangingPunct="1">
              <a:spcBef>
                <a:spcPct val="50000"/>
              </a:spcBef>
            </a:pPr>
            <a:endParaRPr lang="en-US" altLang="en-US" sz="1200">
              <a:solidFill>
                <a:schemeClr val="bg2"/>
              </a:solidFill>
              <a:latin typeface="Arial" pitchFamily="34" charset="0"/>
              <a:ea typeface="MS PGothic" pitchFamily="34" charset="-128"/>
            </a:endParaRPr>
          </a:p>
          <a:p>
            <a:pPr eaLnBrk="1" hangingPunct="1">
              <a:spcBef>
                <a:spcPct val="50000"/>
              </a:spcBef>
            </a:pPr>
            <a:r>
              <a:rPr lang="en-US" altLang="en-US" sz="2000">
                <a:solidFill>
                  <a:schemeClr val="bg2"/>
                </a:solidFill>
                <a:latin typeface="Arial" pitchFamily="34" charset="0"/>
                <a:ea typeface="MS PGothic" pitchFamily="34" charset="-128"/>
              </a:rPr>
              <a:t>       </a:t>
            </a:r>
            <a:r>
              <a:rPr lang="en-US" altLang="en-US" sz="2400">
                <a:solidFill>
                  <a:schemeClr val="bg2"/>
                </a:solidFill>
                <a:latin typeface="Arial" pitchFamily="34" charset="0"/>
                <a:ea typeface="MS PGothic" pitchFamily="34" charset="-128"/>
              </a:rPr>
              <a:t>One crow,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>
                <a:solidFill>
                  <a:schemeClr val="bg2"/>
                </a:solidFill>
                <a:latin typeface="Arial" pitchFamily="34" charset="0"/>
                <a:ea typeface="MS PGothic" pitchFamily="34" charset="-128"/>
              </a:rPr>
              <a:t>       Melting snow –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>
                <a:solidFill>
                  <a:schemeClr val="bg2"/>
                </a:solidFill>
                <a:latin typeface="Arial" pitchFamily="34" charset="0"/>
                <a:ea typeface="MS PGothic" pitchFamily="34" charset="-128"/>
              </a:rPr>
              <a:t>       Spring</a:t>
            </a:r>
            <a:r>
              <a:rPr lang="ja-JP" altLang="en-US" sz="2400">
                <a:solidFill>
                  <a:schemeClr val="bg2"/>
                </a:solidFill>
                <a:latin typeface="Arial" pitchFamily="34" charset="0"/>
                <a:ea typeface="MS PGothic" pitchFamily="34" charset="-128"/>
              </a:rPr>
              <a:t>’</a:t>
            </a:r>
            <a:r>
              <a:rPr lang="en-US" altLang="ja-JP" sz="2400">
                <a:solidFill>
                  <a:schemeClr val="bg2"/>
                </a:solidFill>
                <a:latin typeface="Arial" pitchFamily="34" charset="0"/>
                <a:ea typeface="MS PGothic" pitchFamily="34" charset="-128"/>
              </a:rPr>
              <a:t>s winning!</a:t>
            </a:r>
          </a:p>
          <a:p>
            <a:pPr eaLnBrk="1" hangingPunct="1">
              <a:spcBef>
                <a:spcPct val="50000"/>
              </a:spcBef>
            </a:pPr>
            <a:endParaRPr lang="en-US" altLang="en-US" sz="1200">
              <a:solidFill>
                <a:schemeClr val="bg2"/>
              </a:solidFill>
              <a:latin typeface="Arial" pitchFamily="34" charset="0"/>
              <a:ea typeface="MS PGothic" pitchFamily="34" charset="-128"/>
            </a:endParaRPr>
          </a:p>
          <a:p>
            <a:pPr eaLnBrk="1" hangingPunct="1"/>
            <a:r>
              <a:rPr lang="en-US" altLang="en-US" sz="2400" b="1">
                <a:solidFill>
                  <a:schemeClr val="bg2"/>
                </a:solidFill>
                <a:latin typeface="Arial" pitchFamily="34" charset="0"/>
                <a:ea typeface="MS PGothic" pitchFamily="34" charset="-128"/>
              </a:rPr>
              <a:t>                               By Eleanor Farjeon</a:t>
            </a:r>
            <a:endParaRPr lang="en-US" altLang="en-US" sz="2000">
              <a:solidFill>
                <a:schemeClr val="bg2"/>
              </a:solidFill>
              <a:latin typeface="Arial" pitchFamily="34" charset="0"/>
              <a:ea typeface="MS PGothic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6">
            <a:alpha val="12157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>
                <a:solidFill>
                  <a:srgbClr val="FF0000"/>
                </a:solidFill>
                <a:ea typeface="+mj-ea"/>
              </a:rPr>
              <a:t>Free Verse</a:t>
            </a:r>
          </a:p>
        </p:txBody>
      </p:sp>
      <p:sp>
        <p:nvSpPr>
          <p:cNvPr id="142340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sz="half" idx="1"/>
          </p:nvPr>
        </p:nvSpPr>
        <p:spPr>
          <a:xfrm>
            <a:off x="381000" y="1981200"/>
            <a:ext cx="6356350" cy="4419600"/>
          </a:xfrm>
        </p:spPr>
        <p:txBody>
          <a:bodyPr rtlCol="0">
            <a:normAutofit fontScale="92500" lnSpcReduction="10000"/>
          </a:bodyPr>
          <a:lstStyle/>
          <a:p>
            <a:pPr marL="182880" indent="-182880" algn="l" rtl="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defRPr/>
            </a:pPr>
            <a:r>
              <a:rPr lang="en-US" sz="5200" dirty="0"/>
              <a:t>A free verse poem does not use rhyme or patterns. </a:t>
            </a:r>
          </a:p>
          <a:p>
            <a:pPr marL="182880" indent="-182880" algn="l" rtl="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defRPr/>
            </a:pPr>
            <a:r>
              <a:rPr lang="en-US" sz="5200" dirty="0"/>
              <a:t>Can vary freely in length of lines, stanzas, and subject</a:t>
            </a:r>
            <a:r>
              <a:rPr lang="en-US" sz="2800" dirty="0"/>
              <a:t>.</a:t>
            </a:r>
          </a:p>
        </p:txBody>
      </p:sp>
      <p:sp>
        <p:nvSpPr>
          <p:cNvPr id="142348" name="Rectangle 12">
            <a:extLst>
              <a:ext uri="{FF2B5EF4-FFF2-40B4-BE49-F238E27FC236}"/>
            </a:extLst>
          </p:cNvPr>
          <p:cNvSpPr>
            <a:spLocks noGrp="1" noChangeArrowheads="1"/>
          </p:cNvSpPr>
          <p:nvPr>
            <p:ph sz="half" idx="2"/>
          </p:nvPr>
        </p:nvSpPr>
        <p:spPr>
          <a:xfrm>
            <a:off x="4114800" y="1752600"/>
            <a:ext cx="4495800" cy="4648200"/>
          </a:xfrm>
        </p:spPr>
        <p:txBody>
          <a:bodyPr rtlCol="0">
            <a:normAutofit fontScale="92500" lnSpcReduction="10000"/>
          </a:bodyPr>
          <a:lstStyle/>
          <a:p>
            <a:pPr marL="182880" indent="-18288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Wingdings" charset="0"/>
              <a:buNone/>
              <a:defRPr/>
            </a:pPr>
            <a:r>
              <a:rPr lang="en-US" sz="2400" b="1"/>
              <a:t>     </a:t>
            </a:r>
            <a:r>
              <a:rPr lang="en-US" sz="2400" b="1" i="1">
                <a:solidFill>
                  <a:schemeClr val="bg2"/>
                </a:solidFill>
              </a:rPr>
              <a:t>Revenge</a:t>
            </a:r>
          </a:p>
          <a:p>
            <a:pPr marL="182880" indent="-18288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Wingdings" charset="0"/>
              <a:buNone/>
              <a:defRPr/>
            </a:pPr>
            <a:endParaRPr lang="en-US" sz="1000" b="1" i="1">
              <a:solidFill>
                <a:schemeClr val="bg2"/>
              </a:solidFill>
            </a:endParaRPr>
          </a:p>
          <a:p>
            <a:pPr marL="182880" indent="-18288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Wingdings" charset="0"/>
              <a:buNone/>
              <a:defRPr/>
            </a:pPr>
            <a:r>
              <a:rPr lang="en-US" sz="2400"/>
              <a:t>    </a:t>
            </a:r>
            <a:r>
              <a:rPr lang="en-US" b="1">
                <a:solidFill>
                  <a:schemeClr val="bg2"/>
                </a:solidFill>
              </a:rPr>
              <a:t>When I find out</a:t>
            </a:r>
            <a:br>
              <a:rPr lang="en-US" b="1">
                <a:solidFill>
                  <a:schemeClr val="bg2"/>
                </a:solidFill>
              </a:rPr>
            </a:br>
            <a:r>
              <a:rPr lang="en-US" b="1">
                <a:solidFill>
                  <a:schemeClr val="bg2"/>
                </a:solidFill>
              </a:rPr>
              <a:t>who took</a:t>
            </a:r>
            <a:br>
              <a:rPr lang="en-US" b="1">
                <a:solidFill>
                  <a:schemeClr val="bg2"/>
                </a:solidFill>
              </a:rPr>
            </a:br>
            <a:r>
              <a:rPr lang="en-US" b="1">
                <a:solidFill>
                  <a:schemeClr val="bg2"/>
                </a:solidFill>
              </a:rPr>
              <a:t>the last cooky</a:t>
            </a:r>
          </a:p>
          <a:p>
            <a:pPr marL="182880" indent="-18288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Wingdings" charset="0"/>
              <a:buNone/>
              <a:defRPr/>
            </a:pPr>
            <a:endParaRPr lang="en-US" sz="1200" b="1">
              <a:solidFill>
                <a:schemeClr val="bg2"/>
              </a:solidFill>
            </a:endParaRPr>
          </a:p>
          <a:p>
            <a:pPr marL="182880" indent="-18288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Wingdings" charset="0"/>
              <a:buNone/>
              <a:defRPr/>
            </a:pPr>
            <a:r>
              <a:rPr lang="en-US" b="1">
                <a:solidFill>
                  <a:schemeClr val="bg2"/>
                </a:solidFill>
              </a:rPr>
              <a:t>      out of the jar</a:t>
            </a:r>
            <a:br>
              <a:rPr lang="en-US" b="1">
                <a:solidFill>
                  <a:schemeClr val="bg2"/>
                </a:solidFill>
              </a:rPr>
            </a:br>
            <a:r>
              <a:rPr lang="en-US" b="1">
                <a:solidFill>
                  <a:schemeClr val="bg2"/>
                </a:solidFill>
              </a:rPr>
              <a:t>and left</a:t>
            </a:r>
            <a:br>
              <a:rPr lang="en-US" b="1">
                <a:solidFill>
                  <a:schemeClr val="bg2"/>
                </a:solidFill>
              </a:rPr>
            </a:br>
            <a:r>
              <a:rPr lang="en-US" b="1">
                <a:solidFill>
                  <a:schemeClr val="bg2"/>
                </a:solidFill>
              </a:rPr>
              <a:t>me a bunch of</a:t>
            </a:r>
          </a:p>
          <a:p>
            <a:pPr marL="182880" indent="-18288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Wingdings" charset="0"/>
              <a:buNone/>
              <a:defRPr/>
            </a:pPr>
            <a:endParaRPr lang="en-US" sz="1200" b="1">
              <a:solidFill>
                <a:schemeClr val="bg2"/>
              </a:solidFill>
            </a:endParaRPr>
          </a:p>
          <a:p>
            <a:pPr marL="182880" indent="-18288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Wingdings" charset="0"/>
              <a:buNone/>
              <a:defRPr/>
            </a:pPr>
            <a:r>
              <a:rPr lang="en-US" b="1">
                <a:solidFill>
                  <a:schemeClr val="bg2"/>
                </a:solidFill>
              </a:rPr>
              <a:t>      stale old messy</a:t>
            </a:r>
            <a:br>
              <a:rPr lang="en-US" b="1">
                <a:solidFill>
                  <a:schemeClr val="bg2"/>
                </a:solidFill>
              </a:rPr>
            </a:br>
            <a:r>
              <a:rPr lang="en-US" b="1">
                <a:solidFill>
                  <a:schemeClr val="bg2"/>
                </a:solidFill>
              </a:rPr>
              <a:t>crumbs, I'm</a:t>
            </a:r>
            <a:br>
              <a:rPr lang="en-US" b="1">
                <a:solidFill>
                  <a:schemeClr val="bg2"/>
                </a:solidFill>
              </a:rPr>
            </a:br>
            <a:r>
              <a:rPr lang="en-US" b="1">
                <a:solidFill>
                  <a:schemeClr val="bg2"/>
                </a:solidFill>
              </a:rPr>
              <a:t>going to take</a:t>
            </a:r>
          </a:p>
          <a:p>
            <a:pPr marL="182880" indent="-18288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Wingdings" charset="0"/>
              <a:buNone/>
              <a:defRPr/>
            </a:pPr>
            <a:endParaRPr lang="en-US" sz="1200" b="1">
              <a:solidFill>
                <a:schemeClr val="bg2"/>
              </a:solidFill>
            </a:endParaRPr>
          </a:p>
          <a:p>
            <a:pPr marL="182880" indent="-18288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Wingdings" charset="0"/>
              <a:buNone/>
              <a:defRPr/>
            </a:pPr>
            <a:r>
              <a:rPr lang="en-US" b="1">
                <a:solidFill>
                  <a:schemeClr val="bg2"/>
                </a:solidFill>
              </a:rPr>
              <a:t>      me a handful </a:t>
            </a:r>
            <a:br>
              <a:rPr lang="en-US" b="1">
                <a:solidFill>
                  <a:schemeClr val="bg2"/>
                </a:solidFill>
              </a:rPr>
            </a:br>
            <a:r>
              <a:rPr lang="en-US" b="1">
                <a:solidFill>
                  <a:schemeClr val="bg2"/>
                </a:solidFill>
              </a:rPr>
              <a:t>and crumb</a:t>
            </a:r>
            <a:br>
              <a:rPr lang="en-US" b="1">
                <a:solidFill>
                  <a:schemeClr val="bg2"/>
                </a:solidFill>
              </a:rPr>
            </a:br>
            <a:r>
              <a:rPr lang="en-US" b="1">
                <a:solidFill>
                  <a:schemeClr val="bg2"/>
                </a:solidFill>
              </a:rPr>
              <a:t>up </a:t>
            </a:r>
            <a:r>
              <a:rPr lang="en-US" b="1" i="1">
                <a:solidFill>
                  <a:schemeClr val="bg2"/>
                </a:solidFill>
              </a:rPr>
              <a:t>someone's</a:t>
            </a:r>
            <a:r>
              <a:rPr lang="en-US" b="1">
                <a:solidFill>
                  <a:schemeClr val="bg2"/>
                </a:solidFill>
              </a:rPr>
              <a:t> bed</a:t>
            </a:r>
            <a:r>
              <a:rPr lang="en-US" sz="1600">
                <a:solidFill>
                  <a:schemeClr val="bg2"/>
                </a:solidFill>
              </a:rPr>
              <a:t>.</a:t>
            </a:r>
          </a:p>
          <a:p>
            <a:pPr marL="182880" indent="-18288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Wingdings" charset="0"/>
              <a:buNone/>
              <a:defRPr/>
            </a:pPr>
            <a:endParaRPr lang="en-US" sz="1600">
              <a:solidFill>
                <a:schemeClr val="bg2"/>
              </a:solidFill>
            </a:endParaRPr>
          </a:p>
          <a:p>
            <a:pPr marL="182880" indent="-18288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Wingdings" charset="0"/>
              <a:buNone/>
              <a:defRPr/>
            </a:pPr>
            <a:r>
              <a:rPr lang="en-US" sz="1200" b="1" i="1">
                <a:solidFill>
                  <a:schemeClr val="bg2"/>
                </a:solidFill>
              </a:rPr>
              <a:t>                              </a:t>
            </a:r>
            <a:r>
              <a:rPr lang="en-US" sz="1600" b="1" i="1">
                <a:solidFill>
                  <a:schemeClr val="bg2"/>
                </a:solidFill>
              </a:rPr>
              <a:t>By Myra Cohn Livingston</a:t>
            </a:r>
          </a:p>
        </p:txBody>
      </p:sp>
      <p:sp>
        <p:nvSpPr>
          <p:cNvPr id="33797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3124200" y="6245225"/>
            <a:ext cx="2895600" cy="4762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algn="ctr"/>
            <a:fld id="{B7A2A9FE-8A87-4B8F-915B-3BD6B726E81B}" type="slidenum">
              <a:rPr lang="en-US" altLang="en-US" sz="1400">
                <a:latin typeface="Arial" pitchFamily="34" charset="0"/>
                <a:ea typeface="MS PGothic" pitchFamily="34" charset="-128"/>
              </a:rPr>
              <a:pPr algn="ctr"/>
              <a:t>25</a:t>
            </a:fld>
            <a:endParaRPr lang="en-US" altLang="en-US" sz="1400">
              <a:latin typeface="Arial" pitchFamily="34" charset="0"/>
              <a:ea typeface="MS PGothic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6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074" name="Rectangle 2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914400"/>
          </a:xfrm>
          <a:extLst>
            <a:ext uri="{FAA26D3D-D897-4be2-8F04-BA451C77F1D7}"/>
          </a:extLst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>
                <a:solidFill>
                  <a:schemeClr val="tx1">
                    <a:lumMod val="85000"/>
                    <a:lumOff val="15000"/>
                  </a:schemeClr>
                </a:solidFill>
                <a:ea typeface="+mj-ea"/>
              </a:rPr>
              <a:t>Mood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648200" cy="4876800"/>
          </a:xfrm>
        </p:spPr>
        <p:txBody>
          <a:bodyPr/>
          <a:lstStyle/>
          <a:p>
            <a:pPr algn="l" rtl="0" eaLnBrk="1" hangingPunct="1">
              <a:lnSpc>
                <a:spcPct val="90000"/>
              </a:lnSpc>
            </a:pPr>
            <a:r>
              <a:rPr lang="en-US" altLang="en-US" sz="2600" smtClean="0"/>
              <a:t>Mood is the atmosphere, or emotion, in the poem created by the poet.</a:t>
            </a:r>
          </a:p>
          <a:p>
            <a:pPr algn="l" rtl="0" eaLnBrk="1" hangingPunct="1">
              <a:lnSpc>
                <a:spcPct val="90000"/>
              </a:lnSpc>
            </a:pPr>
            <a:r>
              <a:rPr lang="en-US" altLang="en-US" sz="2600" smtClean="0"/>
              <a:t>Can be happy, angry, silly, sad, excited, fearful or thoughtful.</a:t>
            </a:r>
          </a:p>
          <a:p>
            <a:pPr algn="l" rtl="0" eaLnBrk="1" hangingPunct="1">
              <a:lnSpc>
                <a:spcPct val="90000"/>
              </a:lnSpc>
            </a:pPr>
            <a:r>
              <a:rPr lang="en-US" altLang="en-US" sz="2600" smtClean="0"/>
              <a:t>Poet uses words and images to create mood.</a:t>
            </a:r>
          </a:p>
          <a:p>
            <a:pPr algn="l" rtl="0" eaLnBrk="1" hangingPunct="1">
              <a:lnSpc>
                <a:spcPct val="90000"/>
              </a:lnSpc>
            </a:pPr>
            <a:r>
              <a:rPr lang="en-US" altLang="en-US" sz="2600" smtClean="0"/>
              <a:t>Author</a:t>
            </a:r>
            <a:r>
              <a:rPr lang="ja-JP" altLang="en-US" sz="2600" smtClean="0"/>
              <a:t>’</a:t>
            </a:r>
            <a:r>
              <a:rPr lang="en-US" altLang="ja-JP" sz="2600" smtClean="0"/>
              <a:t>s purpose helps determine mood.</a:t>
            </a:r>
          </a:p>
          <a:p>
            <a:pPr algn="l" rtl="0" eaLnBrk="1" hangingPunct="1">
              <a:lnSpc>
                <a:spcPct val="90000"/>
              </a:lnSpc>
            </a:pPr>
            <a:r>
              <a:rPr lang="en-US" altLang="en-US" sz="2600" smtClean="0"/>
              <a:t>(See slides 65-72 for examples.)</a:t>
            </a:r>
          </a:p>
        </p:txBody>
      </p:sp>
      <p:sp>
        <p:nvSpPr>
          <p:cNvPr id="34821" name="Slide Number Placeholder 6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fld id="{AAC473B2-80B4-4F5E-B7E1-0726258052E2}" type="slidenum">
              <a:rPr lang="en-US" altLang="en-US" sz="1400">
                <a:latin typeface="Arial" pitchFamily="34" charset="0"/>
                <a:ea typeface="MS PGothic" pitchFamily="34" charset="-128"/>
              </a:rPr>
              <a:pPr/>
              <a:t>26</a:t>
            </a:fld>
            <a:endParaRPr lang="en-US" altLang="en-US" sz="1400">
              <a:latin typeface="Arial" pitchFamily="34" charset="0"/>
              <a:ea typeface="MS PGothic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000066">
            <a:alpha val="7843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82" name="Rectangle 2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457200"/>
            <a:ext cx="5715000" cy="762000"/>
          </a:xfrm>
          <a:extLst>
            <a:ext uri="{FAA26D3D-D897-4be2-8F04-BA451C77F1D7}"/>
          </a:extLst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>
                <a:solidFill>
                  <a:srgbClr val="FF3300"/>
                </a:solidFill>
                <a:ea typeface="+mj-ea"/>
              </a:rPr>
              <a:t>Mood - </a:t>
            </a:r>
            <a:r>
              <a:rPr i="1">
                <a:solidFill>
                  <a:srgbClr val="FF3300"/>
                </a:solidFill>
                <a:ea typeface="+mj-ea"/>
              </a:rPr>
              <a:t>Barefoot Days</a:t>
            </a:r>
          </a:p>
        </p:txBody>
      </p:sp>
      <p:sp>
        <p:nvSpPr>
          <p:cNvPr id="38916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981200"/>
            <a:ext cx="4648200" cy="4343400"/>
          </a:xfrm>
        </p:spPr>
        <p:txBody>
          <a:bodyPr rtlCol="0">
            <a:normAutofit fontScale="92500" lnSpcReduction="20000"/>
          </a:bodyPr>
          <a:lstStyle/>
          <a:p>
            <a:pPr marL="182880" indent="-182880" algn="l" rtl="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Wingdings" panose="05000000000000000000" pitchFamily="2" charset="2"/>
              <a:buNone/>
              <a:defRPr/>
            </a:pPr>
            <a:r>
              <a:rPr lang="en-US" altLang="en-US" sz="2000" dirty="0"/>
              <a:t>In the morning, very early,</a:t>
            </a:r>
          </a:p>
          <a:p>
            <a:pPr marL="182880" indent="-182880" algn="l" rtl="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Wingdings" panose="05000000000000000000" pitchFamily="2" charset="2"/>
              <a:buNone/>
              <a:defRPr/>
            </a:pPr>
            <a:r>
              <a:rPr lang="en-US" altLang="en-US" sz="2000" dirty="0"/>
              <a:t>   That</a:t>
            </a:r>
            <a:r>
              <a:rPr lang="ja-JP" altLang="en-US" sz="2000" dirty="0"/>
              <a:t>’</a:t>
            </a:r>
            <a:r>
              <a:rPr lang="en-US" altLang="ja-JP" sz="2000" dirty="0"/>
              <a:t>s the time I love to go</a:t>
            </a:r>
          </a:p>
          <a:p>
            <a:pPr marL="182880" indent="-182880" algn="l" rtl="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Wingdings" panose="05000000000000000000" pitchFamily="2" charset="2"/>
              <a:buNone/>
              <a:defRPr/>
            </a:pPr>
            <a:r>
              <a:rPr lang="en-US" altLang="en-US" sz="2000" dirty="0"/>
              <a:t>Barefoot where the fern grows curly</a:t>
            </a:r>
          </a:p>
          <a:p>
            <a:pPr marL="182880" indent="-182880" algn="l" rtl="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Wingdings" panose="05000000000000000000" pitchFamily="2" charset="2"/>
              <a:buNone/>
              <a:defRPr/>
            </a:pPr>
            <a:r>
              <a:rPr lang="en-US" altLang="en-US" sz="2000" dirty="0"/>
              <a:t>   And grass is cool between each toe,</a:t>
            </a:r>
          </a:p>
          <a:p>
            <a:pPr marL="182880" indent="-182880" algn="l" rtl="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Wingdings" panose="05000000000000000000" pitchFamily="2" charset="2"/>
              <a:buNone/>
              <a:defRPr/>
            </a:pPr>
            <a:r>
              <a:rPr lang="en-US" altLang="en-US" sz="2000" dirty="0"/>
              <a:t>       On a summer morning-O!</a:t>
            </a:r>
          </a:p>
          <a:p>
            <a:pPr marL="182880" indent="-182880" algn="l" rtl="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Wingdings" panose="05000000000000000000" pitchFamily="2" charset="2"/>
              <a:buNone/>
              <a:defRPr/>
            </a:pPr>
            <a:r>
              <a:rPr lang="en-US" altLang="en-US" sz="2000" dirty="0"/>
              <a:t>       On a summer morning!</a:t>
            </a:r>
          </a:p>
          <a:p>
            <a:pPr marL="182880" indent="-182880" algn="l" rtl="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Wingdings" panose="05000000000000000000" pitchFamily="2" charset="2"/>
              <a:buNone/>
              <a:defRPr/>
            </a:pPr>
            <a:endParaRPr lang="en-US" altLang="en-US" sz="1200" dirty="0"/>
          </a:p>
          <a:p>
            <a:pPr marL="182880" indent="-182880" algn="l" rtl="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Wingdings" panose="05000000000000000000" pitchFamily="2" charset="2"/>
              <a:buNone/>
              <a:defRPr/>
            </a:pPr>
            <a:r>
              <a:rPr lang="en-US" altLang="en-US" sz="2000" dirty="0"/>
              <a:t>That is when the birds go by</a:t>
            </a:r>
          </a:p>
          <a:p>
            <a:pPr marL="182880" indent="-182880" algn="l" rtl="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Wingdings" panose="05000000000000000000" pitchFamily="2" charset="2"/>
              <a:buNone/>
              <a:defRPr/>
            </a:pPr>
            <a:r>
              <a:rPr lang="en-US" altLang="en-US" sz="2000" dirty="0"/>
              <a:t>   Up the sunny slopes of air,</a:t>
            </a:r>
          </a:p>
          <a:p>
            <a:pPr marL="182880" indent="-182880" algn="l" rtl="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Wingdings" panose="05000000000000000000" pitchFamily="2" charset="2"/>
              <a:buNone/>
              <a:defRPr/>
            </a:pPr>
            <a:r>
              <a:rPr lang="en-US" altLang="en-US" sz="2000" dirty="0"/>
              <a:t>And each rose has a butterfly</a:t>
            </a:r>
          </a:p>
          <a:p>
            <a:pPr marL="182880" indent="-182880" algn="l" rtl="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Wingdings" panose="05000000000000000000" pitchFamily="2" charset="2"/>
              <a:buNone/>
              <a:defRPr/>
            </a:pPr>
            <a:r>
              <a:rPr lang="en-US" altLang="en-US" sz="2000" dirty="0"/>
              <a:t>   Or a golden bee to wear;</a:t>
            </a:r>
          </a:p>
          <a:p>
            <a:pPr marL="182880" indent="-182880" algn="l" rtl="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Wingdings" panose="05000000000000000000" pitchFamily="2" charset="2"/>
              <a:buNone/>
              <a:defRPr/>
            </a:pPr>
            <a:r>
              <a:rPr lang="en-US" altLang="en-US" sz="2000" dirty="0"/>
              <a:t>And I am glad in every toe – </a:t>
            </a:r>
          </a:p>
          <a:p>
            <a:pPr marL="182880" indent="-182880" algn="l" rtl="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Wingdings" panose="05000000000000000000" pitchFamily="2" charset="2"/>
              <a:buNone/>
              <a:defRPr/>
            </a:pPr>
            <a:r>
              <a:rPr lang="en-US" altLang="en-US" sz="2000" dirty="0"/>
              <a:t>       Such a summer morning-O!</a:t>
            </a:r>
          </a:p>
          <a:p>
            <a:pPr marL="182880" indent="-182880" algn="l" rtl="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Wingdings" panose="05000000000000000000" pitchFamily="2" charset="2"/>
              <a:buNone/>
              <a:defRPr/>
            </a:pPr>
            <a:r>
              <a:rPr lang="en-US" altLang="en-US" sz="2000" dirty="0"/>
              <a:t>       Such a summer morning!</a:t>
            </a:r>
          </a:p>
        </p:txBody>
      </p:sp>
      <p:sp>
        <p:nvSpPr>
          <p:cNvPr id="35845" name="Slide Number Placeholder 6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fld id="{F39ACF76-088F-423A-8F71-09A0703F2A96}" type="slidenum">
              <a:rPr lang="en-US" altLang="en-US" sz="1400">
                <a:latin typeface="Arial" pitchFamily="34" charset="0"/>
                <a:ea typeface="MS PGothic" pitchFamily="34" charset="-128"/>
              </a:rPr>
              <a:pPr/>
              <a:t>27</a:t>
            </a:fld>
            <a:endParaRPr lang="en-US" altLang="en-US" sz="1400">
              <a:latin typeface="Arial" pitchFamily="34" charset="0"/>
              <a:ea typeface="MS PGothic" pitchFamily="34" charset="-128"/>
            </a:endParaRPr>
          </a:p>
        </p:txBody>
      </p:sp>
      <p:sp>
        <p:nvSpPr>
          <p:cNvPr id="35846" name="Text Box 6"/>
          <p:cNvSpPr txBox="1">
            <a:spLocks noChangeArrowheads="1"/>
          </p:cNvSpPr>
          <p:nvPr/>
        </p:nvSpPr>
        <p:spPr bwMode="auto">
          <a:xfrm>
            <a:off x="533400" y="1371600"/>
            <a:ext cx="4191000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200" b="1">
                <a:latin typeface="Arial" pitchFamily="34" charset="0"/>
                <a:ea typeface="MS PGothic" pitchFamily="34" charset="-128"/>
              </a:rPr>
              <a:t>  Barefoot Days</a:t>
            </a:r>
            <a:r>
              <a:rPr lang="en-US" altLang="en-US" sz="2400">
                <a:latin typeface="Arial" pitchFamily="34" charset="0"/>
                <a:ea typeface="MS PGothic" pitchFamily="34" charset="-128"/>
              </a:rPr>
              <a:t> </a:t>
            </a:r>
            <a:r>
              <a:rPr lang="en-US" altLang="en-US" b="1">
                <a:latin typeface="Arial" pitchFamily="34" charset="0"/>
                <a:ea typeface="MS PGothic" pitchFamily="34" charset="-128"/>
              </a:rPr>
              <a:t>by Rachel Field</a:t>
            </a:r>
          </a:p>
        </p:txBody>
      </p:sp>
      <p:sp>
        <p:nvSpPr>
          <p:cNvPr id="430096" name="Text Box 16"/>
          <p:cNvSpPr txBox="1">
            <a:spLocks noChangeArrowheads="1"/>
          </p:cNvSpPr>
          <p:nvPr/>
        </p:nvSpPr>
        <p:spPr bwMode="auto">
          <a:xfrm>
            <a:off x="5181600" y="5029200"/>
            <a:ext cx="335280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chemeClr val="bg2"/>
                </a:solidFill>
                <a:latin typeface="Arial" pitchFamily="34" charset="0"/>
                <a:ea typeface="MS PGothic" pitchFamily="34" charset="-128"/>
              </a:rPr>
              <a:t>The mood in this poem is happy.  What clues in the poem can you use to determine the mood?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00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00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096" grpId="0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6">
            <a:alpha val="10196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2418" name="Rectangle 2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4800600" cy="838200"/>
          </a:xfrm>
          <a:extLst>
            <a:ext uri="{FAA26D3D-D897-4be2-8F04-BA451C77F1D7}"/>
          </a:extLst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>
                <a:solidFill>
                  <a:srgbClr val="FF3300"/>
                </a:solidFill>
                <a:ea typeface="+mj-ea"/>
              </a:rPr>
              <a:t>Mood - </a:t>
            </a:r>
            <a:r>
              <a:rPr i="1">
                <a:solidFill>
                  <a:srgbClr val="FF3300"/>
                </a:solidFill>
                <a:ea typeface="+mj-ea"/>
              </a:rPr>
              <a:t>Mad Song</a:t>
            </a:r>
          </a:p>
        </p:txBody>
      </p:sp>
      <p:sp>
        <p:nvSpPr>
          <p:cNvPr id="39940" name="Rectangle 3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2133600"/>
            <a:ext cx="4038600" cy="4191000"/>
          </a:xfrm>
        </p:spPr>
        <p:txBody>
          <a:bodyPr rtlCol="0">
            <a:normAutofit fontScale="92500" lnSpcReduction="20000"/>
          </a:bodyPr>
          <a:lstStyle/>
          <a:p>
            <a:pPr marL="182880" indent="-182880" algn="l" rtl="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Wingdings" panose="05000000000000000000" pitchFamily="2" charset="2"/>
              <a:buNone/>
              <a:defRPr/>
            </a:pPr>
            <a:r>
              <a:rPr lang="en-US" altLang="en-US"/>
              <a:t>I shut my door</a:t>
            </a:r>
          </a:p>
          <a:p>
            <a:pPr marL="182880" indent="-182880" algn="l" rtl="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Wingdings" panose="05000000000000000000" pitchFamily="2" charset="2"/>
              <a:buNone/>
              <a:defRPr/>
            </a:pPr>
            <a:r>
              <a:rPr lang="en-US" altLang="en-US"/>
              <a:t>To keep you out</a:t>
            </a:r>
          </a:p>
          <a:p>
            <a:pPr marL="182880" indent="-182880" algn="l" rtl="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Wingdings" panose="05000000000000000000" pitchFamily="2" charset="2"/>
              <a:buNone/>
              <a:defRPr/>
            </a:pPr>
            <a:r>
              <a:rPr lang="en-US" altLang="en-US"/>
              <a:t>Won</a:t>
            </a:r>
            <a:r>
              <a:rPr lang="ja-JP" altLang="en-US"/>
              <a:t>’</a:t>
            </a:r>
            <a:r>
              <a:rPr lang="en-US" altLang="ja-JP"/>
              <a:t>t do no good</a:t>
            </a:r>
          </a:p>
          <a:p>
            <a:pPr marL="182880" indent="-182880" algn="l" rtl="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Wingdings" panose="05000000000000000000" pitchFamily="2" charset="2"/>
              <a:buNone/>
              <a:defRPr/>
            </a:pPr>
            <a:r>
              <a:rPr lang="en-US" altLang="en-US"/>
              <a:t>To stand and shout</a:t>
            </a:r>
          </a:p>
          <a:p>
            <a:pPr marL="182880" indent="-182880" algn="l" rtl="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Wingdings" panose="05000000000000000000" pitchFamily="2" charset="2"/>
              <a:buNone/>
              <a:defRPr/>
            </a:pPr>
            <a:r>
              <a:rPr lang="en-US" altLang="en-US"/>
              <a:t>Won</a:t>
            </a:r>
            <a:r>
              <a:rPr lang="ja-JP" altLang="en-US"/>
              <a:t>’</a:t>
            </a:r>
            <a:r>
              <a:rPr lang="en-US" altLang="ja-JP"/>
              <a:t>t listen to</a:t>
            </a:r>
          </a:p>
          <a:p>
            <a:pPr marL="182880" indent="-182880" algn="l" rtl="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Wingdings" panose="05000000000000000000" pitchFamily="2" charset="2"/>
              <a:buNone/>
              <a:defRPr/>
            </a:pPr>
            <a:r>
              <a:rPr lang="en-US" altLang="en-US"/>
              <a:t>A thing you say</a:t>
            </a:r>
          </a:p>
          <a:p>
            <a:pPr marL="182880" indent="-182880" algn="l" rtl="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Wingdings" panose="05000000000000000000" pitchFamily="2" charset="2"/>
              <a:buNone/>
              <a:defRPr/>
            </a:pPr>
            <a:r>
              <a:rPr lang="en-US" altLang="en-US"/>
              <a:t>Just time you took</a:t>
            </a:r>
          </a:p>
          <a:p>
            <a:pPr marL="182880" indent="-182880" algn="l" rtl="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Wingdings" panose="05000000000000000000" pitchFamily="2" charset="2"/>
              <a:buNone/>
              <a:defRPr/>
            </a:pPr>
            <a:r>
              <a:rPr lang="en-US" altLang="en-US"/>
              <a:t>Yourself away</a:t>
            </a:r>
          </a:p>
          <a:p>
            <a:pPr marL="182880" indent="-182880" algn="l" rtl="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Wingdings" panose="05000000000000000000" pitchFamily="2" charset="2"/>
              <a:buNone/>
              <a:defRPr/>
            </a:pPr>
            <a:r>
              <a:rPr lang="en-US" altLang="en-US"/>
              <a:t>I lock my door</a:t>
            </a:r>
          </a:p>
          <a:p>
            <a:pPr marL="182880" indent="-182880" algn="l" rtl="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Wingdings" panose="05000000000000000000" pitchFamily="2" charset="2"/>
              <a:buNone/>
              <a:defRPr/>
            </a:pPr>
            <a:r>
              <a:rPr lang="en-US" altLang="en-US"/>
              <a:t>To keep me here</a:t>
            </a:r>
          </a:p>
          <a:p>
            <a:pPr marL="182880" indent="-182880" algn="l" rtl="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Wingdings" panose="05000000000000000000" pitchFamily="2" charset="2"/>
              <a:buNone/>
              <a:defRPr/>
            </a:pPr>
            <a:r>
              <a:rPr lang="en-US" altLang="en-US"/>
              <a:t>Until I</a:t>
            </a:r>
            <a:r>
              <a:rPr lang="ja-JP" altLang="en-US"/>
              <a:t>’</a:t>
            </a:r>
            <a:r>
              <a:rPr lang="en-US" altLang="ja-JP"/>
              <a:t>m sure</a:t>
            </a:r>
          </a:p>
          <a:p>
            <a:pPr marL="182880" indent="-182880" algn="l" rtl="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Wingdings" panose="05000000000000000000" pitchFamily="2" charset="2"/>
              <a:buNone/>
              <a:defRPr/>
            </a:pPr>
            <a:r>
              <a:rPr lang="en-US" altLang="en-US"/>
              <a:t>You disappear.</a:t>
            </a:r>
          </a:p>
          <a:p>
            <a:pPr marL="182880" indent="-182880" algn="l" rtl="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Wingdings" panose="05000000000000000000" pitchFamily="2" charset="2"/>
              <a:buNone/>
              <a:defRPr/>
            </a:pPr>
            <a:endParaRPr lang="en-US" altLang="en-US" sz="800"/>
          </a:p>
          <a:p>
            <a:pPr marL="182880" indent="-182880" algn="l" rtl="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Wingdings" panose="05000000000000000000" pitchFamily="2" charset="2"/>
              <a:buNone/>
              <a:defRPr/>
            </a:pPr>
            <a:r>
              <a:rPr lang="en-US" altLang="en-US" sz="1600" b="1" i="1"/>
              <a:t>	By Myra Cohn Livingston</a:t>
            </a:r>
          </a:p>
        </p:txBody>
      </p:sp>
      <p:sp>
        <p:nvSpPr>
          <p:cNvPr id="36868" name="Slide Number Placeholder 5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fld id="{0AFFA772-18B6-4A58-BDDC-56327181FCC6}" type="slidenum">
              <a:rPr lang="en-US" altLang="en-US" sz="1400">
                <a:latin typeface="Arial" pitchFamily="34" charset="0"/>
                <a:ea typeface="MS PGothic" pitchFamily="34" charset="-128"/>
              </a:rPr>
              <a:pPr/>
              <a:t>28</a:t>
            </a:fld>
            <a:endParaRPr lang="en-US" altLang="en-US" sz="1400">
              <a:latin typeface="Arial" pitchFamily="34" charset="0"/>
              <a:ea typeface="MS PGothic" pitchFamily="34" charset="-128"/>
            </a:endParaRPr>
          </a:p>
        </p:txBody>
      </p:sp>
      <p:sp>
        <p:nvSpPr>
          <p:cNvPr id="36869" name="Text Box 6"/>
          <p:cNvSpPr txBox="1">
            <a:spLocks noChangeArrowheads="1"/>
          </p:cNvSpPr>
          <p:nvPr/>
        </p:nvSpPr>
        <p:spPr bwMode="auto">
          <a:xfrm>
            <a:off x="609600" y="1447800"/>
            <a:ext cx="3048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>
                <a:latin typeface="Arial" pitchFamily="34" charset="0"/>
                <a:ea typeface="MS PGothic" pitchFamily="34" charset="-128"/>
              </a:rPr>
              <a:t>     Mad Song</a:t>
            </a:r>
          </a:p>
        </p:txBody>
      </p:sp>
      <p:sp>
        <p:nvSpPr>
          <p:cNvPr id="572426" name="Text Box 10"/>
          <p:cNvSpPr txBox="1">
            <a:spLocks noChangeArrowheads="1"/>
          </p:cNvSpPr>
          <p:nvPr/>
        </p:nvSpPr>
        <p:spPr bwMode="auto">
          <a:xfrm>
            <a:off x="4800600" y="4648200"/>
            <a:ext cx="304800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chemeClr val="bg2"/>
                </a:solidFill>
                <a:latin typeface="Arial" pitchFamily="34" charset="0"/>
                <a:ea typeface="MS PGothic" pitchFamily="34" charset="-128"/>
              </a:rPr>
              <a:t>The mood in this poem is angry.  What clues in the poem can you use to determine the mood?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2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724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724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2426" grpId="0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6">
            <a:alpha val="23921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3220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5638800" cy="685800"/>
          </a:xfrm>
          <a:extLst>
            <a:ext uri="{FAA26D3D-D897-4be2-8F04-BA451C77F1D7}"/>
          </a:extLst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>
                <a:solidFill>
                  <a:srgbClr val="FF3300"/>
                </a:solidFill>
                <a:ea typeface="+mj-ea"/>
              </a:rPr>
              <a:t>Mood - </a:t>
            </a:r>
            <a:r>
              <a:rPr i="1">
                <a:solidFill>
                  <a:srgbClr val="FF3300"/>
                </a:solidFill>
                <a:ea typeface="+mj-ea"/>
              </a:rPr>
              <a:t>Poem</a:t>
            </a:r>
          </a:p>
        </p:txBody>
      </p:sp>
      <p:sp>
        <p:nvSpPr>
          <p:cNvPr id="40964" name="Rectangle 3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2362200"/>
            <a:ext cx="4191000" cy="3886200"/>
          </a:xfrm>
        </p:spPr>
        <p:txBody>
          <a:bodyPr rtlCol="0">
            <a:normAutofit lnSpcReduction="10000"/>
          </a:bodyPr>
          <a:lstStyle/>
          <a:p>
            <a:pPr marL="182880" indent="-182880" eaLnBrk="1" fontAlgn="auto" hangingPunct="1"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Wingdings" panose="05000000000000000000" pitchFamily="2" charset="2"/>
              <a:buNone/>
              <a:defRPr/>
            </a:pPr>
            <a:r>
              <a:rPr lang="en-US" altLang="en-US" sz="2400"/>
              <a:t>I loved my friend.</a:t>
            </a:r>
          </a:p>
          <a:p>
            <a:pPr marL="182880" indent="-182880" eaLnBrk="1" fontAlgn="auto" hangingPunct="1"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Wingdings" panose="05000000000000000000" pitchFamily="2" charset="2"/>
              <a:buNone/>
              <a:defRPr/>
            </a:pPr>
            <a:r>
              <a:rPr lang="en-US" altLang="en-US" sz="2400"/>
              <a:t>He went away from me.</a:t>
            </a:r>
          </a:p>
          <a:p>
            <a:pPr marL="182880" indent="-182880" eaLnBrk="1" fontAlgn="auto" hangingPunct="1"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Wingdings" panose="05000000000000000000" pitchFamily="2" charset="2"/>
              <a:buNone/>
              <a:defRPr/>
            </a:pPr>
            <a:r>
              <a:rPr lang="en-US" altLang="en-US" sz="2400"/>
              <a:t>There</a:t>
            </a:r>
            <a:r>
              <a:rPr lang="ja-JP" altLang="en-US" sz="2400"/>
              <a:t>’</a:t>
            </a:r>
            <a:r>
              <a:rPr lang="en-US" altLang="ja-JP" sz="2400"/>
              <a:t>s nothing more to say.</a:t>
            </a:r>
          </a:p>
          <a:p>
            <a:pPr marL="182880" indent="-182880" eaLnBrk="1" fontAlgn="auto" hangingPunct="1"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Wingdings" panose="05000000000000000000" pitchFamily="2" charset="2"/>
              <a:buNone/>
              <a:defRPr/>
            </a:pPr>
            <a:r>
              <a:rPr lang="en-US" altLang="en-US" sz="2400"/>
              <a:t>The poem ends,</a:t>
            </a:r>
          </a:p>
          <a:p>
            <a:pPr marL="182880" indent="-182880" eaLnBrk="1" fontAlgn="auto" hangingPunct="1"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Wingdings" panose="05000000000000000000" pitchFamily="2" charset="2"/>
              <a:buNone/>
              <a:defRPr/>
            </a:pPr>
            <a:r>
              <a:rPr lang="en-US" altLang="en-US" sz="2400"/>
              <a:t>Soft as it began –</a:t>
            </a:r>
          </a:p>
          <a:p>
            <a:pPr marL="182880" indent="-182880" eaLnBrk="1" fontAlgn="auto" hangingPunct="1"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Wingdings" panose="05000000000000000000" pitchFamily="2" charset="2"/>
              <a:buNone/>
              <a:defRPr/>
            </a:pPr>
            <a:r>
              <a:rPr lang="en-US" altLang="en-US" sz="2400"/>
              <a:t>I loved my friend:</a:t>
            </a:r>
          </a:p>
          <a:p>
            <a:pPr marL="182880" indent="-182880" eaLnBrk="1" fontAlgn="auto" hangingPunct="1"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Wingdings" panose="05000000000000000000" pitchFamily="2" charset="2"/>
              <a:buNone/>
              <a:defRPr/>
            </a:pPr>
            <a:endParaRPr lang="en-US" altLang="en-US" sz="1200"/>
          </a:p>
          <a:p>
            <a:pPr marL="182880" indent="-182880" eaLnBrk="1" fontAlgn="auto" hangingPunct="1"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Wingdings" panose="05000000000000000000" pitchFamily="2" charset="2"/>
              <a:buNone/>
              <a:defRPr/>
            </a:pPr>
            <a:r>
              <a:rPr lang="en-US" altLang="en-US" b="1" i="1"/>
              <a:t>By Langston Hughes</a:t>
            </a:r>
          </a:p>
        </p:txBody>
      </p:sp>
      <p:sp>
        <p:nvSpPr>
          <p:cNvPr id="37893" name="Slide Number Placeholder 6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fld id="{CFA35E32-7DBE-43E6-B749-04B404877090}" type="slidenum">
              <a:rPr lang="en-US" altLang="en-US" sz="1400">
                <a:latin typeface="Arial" pitchFamily="34" charset="0"/>
                <a:ea typeface="MS PGothic" pitchFamily="34" charset="-128"/>
              </a:rPr>
              <a:pPr/>
              <a:t>29</a:t>
            </a:fld>
            <a:endParaRPr lang="en-US" altLang="en-US" sz="1400">
              <a:latin typeface="Arial" pitchFamily="34" charset="0"/>
              <a:ea typeface="MS PGothic" pitchFamily="34" charset="-128"/>
            </a:endParaRPr>
          </a:p>
        </p:txBody>
      </p:sp>
      <p:sp>
        <p:nvSpPr>
          <p:cNvPr id="37894" name="Text Box 6"/>
          <p:cNvSpPr txBox="1">
            <a:spLocks noChangeArrowheads="1"/>
          </p:cNvSpPr>
          <p:nvPr/>
        </p:nvSpPr>
        <p:spPr bwMode="auto">
          <a:xfrm>
            <a:off x="685800" y="1676400"/>
            <a:ext cx="3657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sz="2800" b="1">
                <a:latin typeface="Arial" pitchFamily="34" charset="0"/>
                <a:ea typeface="MS PGothic" pitchFamily="34" charset="-128"/>
              </a:rPr>
              <a:t>   Poem</a:t>
            </a:r>
            <a:endParaRPr lang="en-US" altLang="en-US" sz="2800">
              <a:latin typeface="Arial" pitchFamily="34" charset="0"/>
              <a:ea typeface="MS PGothic" pitchFamily="34" charset="-128"/>
            </a:endParaRPr>
          </a:p>
        </p:txBody>
      </p:sp>
      <p:sp>
        <p:nvSpPr>
          <p:cNvPr id="393241" name="Text Box 25"/>
          <p:cNvSpPr txBox="1">
            <a:spLocks noChangeArrowheads="1"/>
          </p:cNvSpPr>
          <p:nvPr/>
        </p:nvSpPr>
        <p:spPr bwMode="auto">
          <a:xfrm>
            <a:off x="5029200" y="5029200"/>
            <a:ext cx="304800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chemeClr val="bg2"/>
                </a:solidFill>
                <a:latin typeface="Arial" pitchFamily="34" charset="0"/>
                <a:ea typeface="MS PGothic" pitchFamily="34" charset="-128"/>
              </a:rPr>
              <a:t>The mood in this poem is sad.  What clues in the poem can you use to determine the mood?</a:t>
            </a:r>
          </a:p>
        </p:txBody>
      </p:sp>
      <p:sp>
        <p:nvSpPr>
          <p:cNvPr id="37896" name="Text Box 31"/>
          <p:cNvSpPr txBox="1">
            <a:spLocks noChangeArrowheads="1"/>
          </p:cNvSpPr>
          <p:nvPr/>
        </p:nvSpPr>
        <p:spPr bwMode="auto">
          <a:xfrm>
            <a:off x="2209800" y="609600"/>
            <a:ext cx="27432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 sz="2400">
              <a:latin typeface="Arial" pitchFamily="34" charset="0"/>
              <a:ea typeface="MS PGothic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932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932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3241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4"/>
          <p:cNvSpPr txBox="1">
            <a:spLocks noChangeArrowheads="1"/>
          </p:cNvSpPr>
          <p:nvPr/>
        </p:nvSpPr>
        <p:spPr bwMode="auto">
          <a:xfrm>
            <a:off x="1371600" y="3276600"/>
            <a:ext cx="1905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>
              <a:latin typeface="Arial" pitchFamily="34" charset="0"/>
              <a:ea typeface="MS PGothic" pitchFamily="34" charset="-128"/>
            </a:endParaRPr>
          </a:p>
        </p:txBody>
      </p:sp>
      <p:sp>
        <p:nvSpPr>
          <p:cNvPr id="11267" name="WordArt 5"/>
          <p:cNvSpPr>
            <a:spLocks noChangeArrowheads="1" noChangeShapeType="1" noTextEdit="1"/>
          </p:cNvSpPr>
          <p:nvPr/>
        </p:nvSpPr>
        <p:spPr bwMode="auto">
          <a:xfrm>
            <a:off x="457200" y="685800"/>
            <a:ext cx="1600200" cy="53340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82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</a:rPr>
              <a:t>RHYME</a:t>
            </a:r>
            <a:endParaRPr lang="ar-EG" sz="3600" kern="10">
              <a:ln w="9525">
                <a:round/>
                <a:headEnd/>
                <a:tailEnd/>
              </a:ln>
              <a:gradFill rotWithShape="1">
                <a:gsLst>
                  <a:gs pos="0">
                    <a:srgbClr val="FFE701"/>
                  </a:gs>
                  <a:gs pos="100000">
                    <a:srgbClr val="FE3E02"/>
                  </a:gs>
                </a:gsLst>
                <a:lin ang="5400000" scaled="1"/>
              </a:gradFill>
              <a:latin typeface="Impact"/>
            </a:endParaRPr>
          </a:p>
        </p:txBody>
      </p:sp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2286000" y="609600"/>
            <a:ext cx="68580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>
                <a:latin typeface="Apple Butter" pitchFamily="2" charset="0"/>
                <a:ea typeface="MS PGothic" pitchFamily="34" charset="-128"/>
              </a:rPr>
              <a:t>The repetition of sounds   End rhyme- the last word on each line rhymes.</a:t>
            </a:r>
          </a:p>
        </p:txBody>
      </p:sp>
      <p:sp>
        <p:nvSpPr>
          <p:cNvPr id="14343" name="Text Box 7"/>
          <p:cNvSpPr txBox="1">
            <a:spLocks noChangeArrowheads="1"/>
          </p:cNvSpPr>
          <p:nvPr/>
        </p:nvSpPr>
        <p:spPr bwMode="auto">
          <a:xfrm>
            <a:off x="304800" y="1752600"/>
            <a:ext cx="5638800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>
                <a:solidFill>
                  <a:schemeClr val="folHlink"/>
                </a:solidFill>
                <a:latin typeface="Arial" pitchFamily="34" charset="0"/>
                <a:ea typeface="MS PGothic" pitchFamily="34" charset="-128"/>
              </a:rPr>
              <a:t>Example:  </a:t>
            </a:r>
            <a:r>
              <a:rPr lang="en-US" altLang="en-US" sz="3000">
                <a:solidFill>
                  <a:schemeClr val="folHlink"/>
                </a:solidFill>
                <a:latin typeface="Arial" pitchFamily="34" charset="0"/>
                <a:ea typeface="MS PGothic" pitchFamily="34" charset="-128"/>
              </a:rPr>
              <a:t>hat, cat, </a:t>
            </a:r>
            <a:r>
              <a:rPr lang="en-US" altLang="en-US" sz="3200">
                <a:solidFill>
                  <a:schemeClr val="folHlink"/>
                </a:solidFill>
                <a:latin typeface="Arial" pitchFamily="34" charset="0"/>
                <a:ea typeface="MS PGothic" pitchFamily="34" charset="-128"/>
              </a:rPr>
              <a:t>brat, fat, mat, sat</a:t>
            </a:r>
          </a:p>
        </p:txBody>
      </p:sp>
      <p:grpSp>
        <p:nvGrpSpPr>
          <p:cNvPr id="14347" name="Group 11"/>
          <p:cNvGrpSpPr>
            <a:grpSpLocks/>
          </p:cNvGrpSpPr>
          <p:nvPr/>
        </p:nvGrpSpPr>
        <p:grpSpPr bwMode="auto">
          <a:xfrm>
            <a:off x="2068513" y="2832100"/>
            <a:ext cx="5791200" cy="3124200"/>
            <a:chOff x="960" y="2064"/>
            <a:chExt cx="3648" cy="2160"/>
          </a:xfrm>
        </p:grpSpPr>
        <p:sp>
          <p:nvSpPr>
            <p:cNvPr id="11272" name="Rectangle 9"/>
            <p:cNvSpPr>
              <a:spLocks noChangeArrowheads="1"/>
            </p:cNvSpPr>
            <p:nvPr/>
          </p:nvSpPr>
          <p:spPr bwMode="auto">
            <a:xfrm>
              <a:off x="960" y="2064"/>
              <a:ext cx="3648" cy="216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 altLang="en-US">
                <a:latin typeface="Arial" pitchFamily="34" charset="0"/>
                <a:ea typeface="MS PGothic" pitchFamily="34" charset="-128"/>
              </a:endParaRPr>
            </a:p>
          </p:txBody>
        </p:sp>
        <p:sp>
          <p:nvSpPr>
            <p:cNvPr id="11273" name="Text Box 10"/>
            <p:cNvSpPr txBox="1">
              <a:spLocks noChangeArrowheads="1"/>
            </p:cNvSpPr>
            <p:nvPr/>
          </p:nvSpPr>
          <p:spPr bwMode="auto">
            <a:xfrm>
              <a:off x="1056" y="2112"/>
              <a:ext cx="3456" cy="19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entury Gothic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entury Gothic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entury Gothic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entury Gothic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entury Gothic" pitchFamily="34" charset="0"/>
                </a:defRPr>
              </a:lvl5pPr>
              <a:lvl6pPr marL="2514600" indent="-228600" algn="l" defTabSz="457200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entury Gothic" pitchFamily="34" charset="0"/>
                </a:defRPr>
              </a:lvl6pPr>
              <a:lvl7pPr marL="2971800" indent="-228600" algn="l" defTabSz="457200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entury Gothic" pitchFamily="34" charset="0"/>
                </a:defRPr>
              </a:lvl7pPr>
              <a:lvl8pPr marL="3429000" indent="-228600" algn="l" defTabSz="457200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entury Gothic" pitchFamily="34" charset="0"/>
                </a:defRPr>
              </a:lvl8pPr>
              <a:lvl9pPr marL="3886200" indent="-228600" algn="l" defTabSz="457200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entury Gothic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>
                  <a:latin typeface="Arial" pitchFamily="34" charset="0"/>
                  <a:ea typeface="MS PGothic" pitchFamily="34" charset="-128"/>
                </a:rPr>
                <a:t>My Beard</a:t>
              </a:r>
            </a:p>
            <a:p>
              <a:pPr algn="ctr" eaLnBrk="1" hangingPunct="1">
                <a:spcBef>
                  <a:spcPct val="50000"/>
                </a:spcBef>
              </a:pPr>
              <a:r>
                <a:rPr lang="en-US" altLang="en-US" b="1">
                  <a:latin typeface="Arial" pitchFamily="34" charset="0"/>
                  <a:ea typeface="MS PGothic" pitchFamily="34" charset="-128"/>
                </a:rPr>
                <a:t>by Shel Silverstein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en-US" altLang="en-US">
                  <a:latin typeface="Arial" pitchFamily="34" charset="0"/>
                  <a:ea typeface="MS PGothic" pitchFamily="34" charset="-128"/>
                </a:rPr>
                <a:t>My beard </a:t>
              </a:r>
              <a:r>
                <a:rPr lang="en-US" altLang="en-US" u="sng">
                  <a:solidFill>
                    <a:schemeClr val="hlink"/>
                  </a:solidFill>
                  <a:latin typeface="Arial" pitchFamily="34" charset="0"/>
                  <a:ea typeface="MS PGothic" pitchFamily="34" charset="-128"/>
                </a:rPr>
                <a:t>grows</a:t>
              </a:r>
              <a:r>
                <a:rPr lang="en-US" altLang="en-US">
                  <a:latin typeface="Arial" pitchFamily="34" charset="0"/>
                  <a:ea typeface="MS PGothic" pitchFamily="34" charset="-128"/>
                </a:rPr>
                <a:t> to my </a:t>
              </a:r>
              <a:r>
                <a:rPr lang="en-US" altLang="en-US" u="sng">
                  <a:solidFill>
                    <a:schemeClr val="hlink"/>
                  </a:solidFill>
                  <a:latin typeface="Arial" pitchFamily="34" charset="0"/>
                  <a:ea typeface="MS PGothic" pitchFamily="34" charset="-128"/>
                </a:rPr>
                <a:t>toes</a:t>
              </a:r>
              <a:r>
                <a:rPr lang="en-US" altLang="en-US">
                  <a:latin typeface="Arial" pitchFamily="34" charset="0"/>
                  <a:ea typeface="MS PGothic" pitchFamily="34" charset="-128"/>
                </a:rPr>
                <a:t>,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en-US" altLang="en-US">
                  <a:latin typeface="Arial" pitchFamily="34" charset="0"/>
                  <a:ea typeface="MS PGothic" pitchFamily="34" charset="-128"/>
                </a:rPr>
                <a:t>I never wears no </a:t>
              </a:r>
              <a:r>
                <a:rPr lang="en-US" altLang="en-US" u="sng">
                  <a:solidFill>
                    <a:schemeClr val="hlink"/>
                  </a:solidFill>
                  <a:latin typeface="Arial" pitchFamily="34" charset="0"/>
                  <a:ea typeface="MS PGothic" pitchFamily="34" charset="-128"/>
                </a:rPr>
                <a:t>clothes</a:t>
              </a:r>
              <a:r>
                <a:rPr lang="en-US" altLang="en-US">
                  <a:latin typeface="Arial" pitchFamily="34" charset="0"/>
                  <a:ea typeface="MS PGothic" pitchFamily="34" charset="-128"/>
                </a:rPr>
                <a:t>,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en-US" altLang="en-US">
                  <a:latin typeface="Arial" pitchFamily="34" charset="0"/>
                  <a:ea typeface="MS PGothic" pitchFamily="34" charset="-128"/>
                </a:rPr>
                <a:t>I wraps my </a:t>
              </a:r>
              <a:r>
                <a:rPr lang="en-US" altLang="en-US" u="sng">
                  <a:solidFill>
                    <a:schemeClr val="folHlink"/>
                  </a:solidFill>
                  <a:latin typeface="Arial" pitchFamily="34" charset="0"/>
                  <a:ea typeface="MS PGothic" pitchFamily="34" charset="-128"/>
                </a:rPr>
                <a:t>hair</a:t>
              </a:r>
              <a:r>
                <a:rPr lang="en-US" altLang="en-US">
                  <a:latin typeface="Arial" pitchFamily="34" charset="0"/>
                  <a:ea typeface="MS PGothic" pitchFamily="34" charset="-128"/>
                </a:rPr>
                <a:t> 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en-US" altLang="en-US">
                  <a:latin typeface="Arial" pitchFamily="34" charset="0"/>
                  <a:ea typeface="MS PGothic" pitchFamily="34" charset="-128"/>
                </a:rPr>
                <a:t>Around my </a:t>
              </a:r>
              <a:r>
                <a:rPr lang="en-US" altLang="en-US" u="sng">
                  <a:solidFill>
                    <a:schemeClr val="folHlink"/>
                  </a:solidFill>
                  <a:latin typeface="Arial" pitchFamily="34" charset="0"/>
                  <a:ea typeface="MS PGothic" pitchFamily="34" charset="-128"/>
                </a:rPr>
                <a:t>bare</a:t>
              </a:r>
              <a:r>
                <a:rPr lang="en-US" altLang="en-US">
                  <a:latin typeface="Arial" pitchFamily="34" charset="0"/>
                  <a:ea typeface="MS PGothic" pitchFamily="34" charset="-128"/>
                </a:rPr>
                <a:t>,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en-US" altLang="en-US">
                  <a:latin typeface="Arial" pitchFamily="34" charset="0"/>
                  <a:ea typeface="MS PGothic" pitchFamily="34" charset="-128"/>
                </a:rPr>
                <a:t>And down the road I </a:t>
              </a:r>
              <a:r>
                <a:rPr lang="en-US" altLang="en-US" u="sng">
                  <a:solidFill>
                    <a:schemeClr val="hlink"/>
                  </a:solidFill>
                  <a:latin typeface="Arial" pitchFamily="34" charset="0"/>
                  <a:ea typeface="MS PGothic" pitchFamily="34" charset="-128"/>
                </a:rPr>
                <a:t>goes</a:t>
              </a:r>
              <a:r>
                <a:rPr lang="en-US" altLang="en-US">
                  <a:latin typeface="Arial" pitchFamily="34" charset="0"/>
                  <a:ea typeface="MS PGothic" pitchFamily="34" charset="-128"/>
                </a:rPr>
                <a:t>.</a:t>
              </a:r>
            </a:p>
          </p:txBody>
        </p:sp>
      </p:grpSp>
      <p:sp>
        <p:nvSpPr>
          <p:cNvPr id="11271" name="Text Box 12"/>
          <p:cNvSpPr txBox="1">
            <a:spLocks noChangeArrowheads="1"/>
          </p:cNvSpPr>
          <p:nvPr/>
        </p:nvSpPr>
        <p:spPr bwMode="auto">
          <a:xfrm>
            <a:off x="822325" y="5903913"/>
            <a:ext cx="83439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eaLnBrk="1" hangingPunct="1"/>
            <a:r>
              <a:rPr lang="en-US" altLang="en-US" sz="2800">
                <a:latin typeface="Arial" pitchFamily="34" charset="0"/>
                <a:ea typeface="MS PGothic" pitchFamily="34" charset="-128"/>
              </a:rPr>
              <a:t>Internal rhyme- Words INSIDE the sentence rhyme</a:t>
            </a:r>
            <a:r>
              <a:rPr lang="en-US" altLang="en-US">
                <a:latin typeface="Arial" pitchFamily="34" charset="0"/>
                <a:ea typeface="MS PGothic" pitchFamily="34" charset="-128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4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4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2" grpId="0"/>
      <p:bldP spid="14343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6">
            <a:alpha val="30196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202" name="Rectangle 2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685800"/>
          </a:xfrm>
          <a:extLst>
            <a:ext uri="{FAA26D3D-D897-4be2-8F04-BA451C77F1D7}"/>
          </a:extLst>
        </p:spPr>
        <p:txBody>
          <a:bodyPr rtlCol="0">
            <a:normAutofit/>
          </a:bodyPr>
          <a:lstStyle/>
          <a:p>
            <a:pPr algn="ctr" rtl="0" eaLnBrk="1" fontAlgn="auto" hangingPunct="1">
              <a:spcAft>
                <a:spcPts val="0"/>
              </a:spcAft>
              <a:defRPr/>
            </a:pPr>
            <a:r>
              <a:rPr>
                <a:solidFill>
                  <a:schemeClr val="tx1">
                    <a:lumMod val="85000"/>
                    <a:lumOff val="15000"/>
                  </a:schemeClr>
                </a:solidFill>
                <a:ea typeface="+mj-ea"/>
              </a:rPr>
              <a:t>Diction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600200"/>
            <a:ext cx="8686800" cy="4724400"/>
          </a:xfrm>
        </p:spPr>
        <p:txBody>
          <a:bodyPr/>
          <a:lstStyle/>
          <a:p>
            <a:pPr algn="l" rtl="0" eaLnBrk="1" hangingPunct="1">
              <a:lnSpc>
                <a:spcPct val="80000"/>
              </a:lnSpc>
            </a:pPr>
            <a:r>
              <a:rPr lang="en-US" altLang="ar-EG" sz="2800" smtClean="0"/>
              <a:t>Diction refers to the language of a poem, and how each word is chosen to convey a precise meaning. </a:t>
            </a:r>
          </a:p>
          <a:p>
            <a:pPr algn="l" rtl="0" eaLnBrk="1" hangingPunct="1">
              <a:lnSpc>
                <a:spcPct val="80000"/>
              </a:lnSpc>
            </a:pPr>
            <a:r>
              <a:rPr lang="en-US" altLang="ar-EG" sz="2800" smtClean="0"/>
              <a:t>Poets are very deliberate in choosing each word for its particular effect, </a:t>
            </a:r>
          </a:p>
          <a:p>
            <a:pPr algn="l" rtl="0" eaLnBrk="1" hangingPunct="1">
              <a:lnSpc>
                <a:spcPct val="80000"/>
              </a:lnSpc>
            </a:pPr>
            <a:r>
              <a:rPr lang="en-US" altLang="ar-EG" sz="2800" smtClean="0"/>
              <a:t>It's important to know the denotation and connotations of the words in a poem, not to mention their literal meaning, too.</a:t>
            </a:r>
          </a:p>
        </p:txBody>
      </p:sp>
      <p:sp>
        <p:nvSpPr>
          <p:cNvPr id="38918" name="Slide Number Placeholder 6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fld id="{7EB5D809-1513-4523-918F-872148609AD2}" type="slidenum">
              <a:rPr lang="en-US" altLang="en-US" sz="1400">
                <a:latin typeface="Arial" pitchFamily="34" charset="0"/>
                <a:ea typeface="MS PGothic" pitchFamily="34" charset="-128"/>
              </a:rPr>
              <a:pPr/>
              <a:t>30</a:t>
            </a:fld>
            <a:endParaRPr lang="en-US" altLang="en-US" sz="1400">
              <a:latin typeface="Arial" pitchFamily="34" charset="0"/>
              <a:ea typeface="MS PGothic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6">
            <a:alpha val="30196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202" name="Rectangle 2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685800"/>
          </a:xfrm>
          <a:extLst>
            <a:ext uri="{FAA26D3D-D897-4be2-8F04-BA451C77F1D7}"/>
          </a:extLst>
        </p:spPr>
        <p:txBody>
          <a:bodyPr rtlCol="0">
            <a:normAutofit/>
          </a:bodyPr>
          <a:lstStyle/>
          <a:p>
            <a:pPr algn="ctr" rtl="0" eaLnBrk="1" fontAlgn="auto" hangingPunct="1">
              <a:spcAft>
                <a:spcPts val="0"/>
              </a:spcAft>
              <a:defRPr/>
            </a:pPr>
            <a:r>
              <a:rPr>
                <a:solidFill>
                  <a:schemeClr val="tx1">
                    <a:lumMod val="85000"/>
                    <a:lumOff val="15000"/>
                  </a:schemeClr>
                </a:solidFill>
                <a:ea typeface="+mj-ea"/>
              </a:rPr>
              <a:t>Diction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600200"/>
            <a:ext cx="8686800" cy="4724400"/>
          </a:xfrm>
        </p:spPr>
        <p:txBody>
          <a:bodyPr/>
          <a:lstStyle/>
          <a:p>
            <a:pPr algn="l" rtl="0" eaLnBrk="1" hangingPunct="1">
              <a:lnSpc>
                <a:spcPct val="80000"/>
              </a:lnSpc>
            </a:pPr>
            <a:r>
              <a:rPr lang="en-US" altLang="en-US" sz="2800" dirty="0" smtClean="0"/>
              <a:t>Example:</a:t>
            </a:r>
          </a:p>
          <a:p>
            <a:pPr algn="l" rtl="0" eaLnBrk="1" hangingPunct="1">
              <a:lnSpc>
                <a:spcPct val="80000"/>
              </a:lnSpc>
            </a:pPr>
            <a:r>
              <a:rPr lang="en-US" altLang="en-US" sz="2800" dirty="0" smtClean="0"/>
              <a:t>T.S. Eliot, "Burnt Norton</a:t>
            </a:r>
          </a:p>
          <a:p>
            <a:pPr algn="l" rtl="0" eaLnBrk="1" hangingPunct="1">
              <a:lnSpc>
                <a:spcPct val="80000"/>
              </a:lnSpc>
              <a:buFontTx/>
              <a:buNone/>
            </a:pPr>
            <a:r>
              <a:rPr lang="en-US" altLang="en-US" sz="2800" dirty="0" smtClean="0"/>
              <a:t/>
            </a:r>
            <a:br>
              <a:rPr lang="en-US" altLang="en-US" sz="2800" dirty="0" smtClean="0"/>
            </a:br>
            <a:r>
              <a:rPr lang="en-US" altLang="en-US" sz="2800" dirty="0" smtClean="0"/>
              <a:t>"Words strain,</a:t>
            </a:r>
            <a:br>
              <a:rPr lang="en-US" altLang="en-US" sz="2800" dirty="0" smtClean="0"/>
            </a:br>
            <a:r>
              <a:rPr lang="en-US" altLang="en-US" sz="2800" dirty="0" smtClean="0"/>
              <a:t>Crack and sometimes break, under the burden,</a:t>
            </a:r>
            <a:br>
              <a:rPr lang="en-US" altLang="en-US" sz="2800" dirty="0" smtClean="0"/>
            </a:br>
            <a:r>
              <a:rPr lang="en-US" altLang="en-US" sz="2800" dirty="0" smtClean="0"/>
              <a:t>Under the tension, slip, slide, perish,</a:t>
            </a:r>
            <a:br>
              <a:rPr lang="en-US" altLang="en-US" sz="2800" dirty="0" smtClean="0"/>
            </a:br>
            <a:r>
              <a:rPr lang="en-US" altLang="en-US" sz="2800" dirty="0" smtClean="0"/>
              <a:t>Decay with imprecision, will not stay in place,</a:t>
            </a:r>
            <a:br>
              <a:rPr lang="en-US" altLang="en-US" sz="2800" dirty="0" smtClean="0"/>
            </a:br>
            <a:r>
              <a:rPr lang="en-US" altLang="en-US" sz="2800" dirty="0" smtClean="0"/>
              <a:t>Will not stay still.”</a:t>
            </a:r>
            <a:r>
              <a:rPr lang="en-US" altLang="ja-JP" sz="2800" dirty="0" smtClean="0"/>
              <a:t/>
            </a:r>
            <a:br>
              <a:rPr lang="en-US" altLang="ja-JP" sz="2800" dirty="0" smtClean="0"/>
            </a:br>
            <a:endParaRPr lang="en-US" altLang="ja-JP" sz="2800" i="1" dirty="0" smtClean="0"/>
          </a:p>
          <a:p>
            <a:pPr algn="l" rtl="0" eaLnBrk="1" hangingPunct="1">
              <a:lnSpc>
                <a:spcPct val="80000"/>
              </a:lnSpc>
              <a:buFontTx/>
              <a:buNone/>
            </a:pPr>
            <a:r>
              <a:rPr lang="en-US" altLang="en-US" sz="2400" dirty="0" smtClean="0"/>
              <a:t>Notice the choice of harsh words like “burden” and “strain”.</a:t>
            </a:r>
            <a:endParaRPr lang="en-US" altLang="en-US" sz="2800" dirty="0" smtClean="0"/>
          </a:p>
        </p:txBody>
      </p:sp>
      <p:sp>
        <p:nvSpPr>
          <p:cNvPr id="39942" name="Slide Number Placeholder 6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fld id="{B41F90E0-52C2-4243-B683-BD725614635F}" type="slidenum">
              <a:rPr lang="en-US" altLang="en-US" sz="1400">
                <a:latin typeface="Arial" pitchFamily="34" charset="0"/>
                <a:ea typeface="MS PGothic" pitchFamily="34" charset="-128"/>
              </a:rPr>
              <a:pPr/>
              <a:t>31</a:t>
            </a:fld>
            <a:endParaRPr lang="en-US" altLang="en-US" sz="1400">
              <a:latin typeface="Arial" pitchFamily="34" charset="0"/>
              <a:ea typeface="MS PGothic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000066">
            <a:alpha val="10196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WordArt 4"/>
          <p:cNvSpPr>
            <a:spLocks noChangeArrowheads="1" noChangeShapeType="1" noTextEdit="1"/>
          </p:cNvSpPr>
          <p:nvPr/>
        </p:nvSpPr>
        <p:spPr bwMode="auto">
          <a:xfrm>
            <a:off x="1295400" y="533400"/>
            <a:ext cx="6781800" cy="1143000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en-US" sz="3600" kern="10" spc="-36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folHlink"/>
                </a:solidFill>
                <a:effectLst>
                  <a:outerShdw dist="125724" dir="18900000" algn="ctr" rotWithShape="0">
                    <a:srgbClr val="000099">
                      <a:alpha val="74997"/>
                    </a:srgbClr>
                  </a:outerShdw>
                </a:effectLst>
                <a:latin typeface="Impact"/>
              </a:rPr>
              <a:t>Tone.</a:t>
            </a:r>
            <a:endParaRPr lang="ar-EG" sz="3600" kern="10" spc="-360">
              <a:ln w="12700">
                <a:solidFill>
                  <a:schemeClr val="tx1"/>
                </a:solidFill>
                <a:round/>
                <a:headEnd/>
                <a:tailEnd/>
              </a:ln>
              <a:solidFill>
                <a:schemeClr val="folHlink"/>
              </a:solidFill>
              <a:effectLst>
                <a:outerShdw dist="125724" dir="18900000" algn="ctr" rotWithShape="0">
                  <a:srgbClr val="000099">
                    <a:alpha val="74997"/>
                  </a:srgbClr>
                </a:outerShdw>
              </a:effectLst>
              <a:latin typeface="Impact"/>
            </a:endParaRPr>
          </a:p>
        </p:txBody>
      </p:sp>
      <p:sp>
        <p:nvSpPr>
          <p:cNvPr id="1032" name="Rectangle 8"/>
          <p:cNvSpPr>
            <a:spLocks noGrp="1" noChangeArrowheads="1"/>
          </p:cNvSpPr>
          <p:nvPr>
            <p:ph idx="1"/>
          </p:nvPr>
        </p:nvSpPr>
        <p:spPr>
          <a:xfrm>
            <a:off x="1143000" y="1828800"/>
            <a:ext cx="7620000" cy="4114800"/>
          </a:xfrm>
        </p:spPr>
        <p:txBody>
          <a:bodyPr/>
          <a:lstStyle/>
          <a:p>
            <a:pPr algn="ctr" rtl="0" eaLnBrk="1" hangingPunct="1">
              <a:buFontTx/>
              <a:buNone/>
            </a:pPr>
            <a:r>
              <a:rPr lang="en-US" altLang="ar-EG" sz="4000" smtClean="0">
                <a:latin typeface="Comic Sans MS" pitchFamily="66" charset="0"/>
              </a:rPr>
              <a:t> Tone is the attitude writers take towards their subject .</a:t>
            </a:r>
          </a:p>
        </p:txBody>
      </p:sp>
      <p:sp>
        <p:nvSpPr>
          <p:cNvPr id="1033" name="Text Box 9"/>
          <p:cNvSpPr txBox="1">
            <a:spLocks noChangeArrowheads="1"/>
          </p:cNvSpPr>
          <p:nvPr/>
        </p:nvSpPr>
        <p:spPr bwMode="auto">
          <a:xfrm>
            <a:off x="1447800" y="3733800"/>
            <a:ext cx="6553200" cy="2289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600">
                <a:solidFill>
                  <a:srgbClr val="F1A935"/>
                </a:solidFill>
                <a:latin typeface="Comic Sans MS" pitchFamily="66" charset="0"/>
                <a:ea typeface="MS PGothic" pitchFamily="34" charset="-128"/>
              </a:rPr>
              <a:t>Would this poem have a different meaning for the reader if the tone was changed?</a:t>
            </a:r>
          </a:p>
        </p:txBody>
      </p:sp>
      <p:sp>
        <p:nvSpPr>
          <p:cNvPr id="1034" name="WordArt 10"/>
          <p:cNvSpPr>
            <a:spLocks noChangeArrowheads="1" noChangeShapeType="1" noTextEdit="1"/>
          </p:cNvSpPr>
          <p:nvPr/>
        </p:nvSpPr>
        <p:spPr bwMode="auto">
          <a:xfrm>
            <a:off x="6553200" y="5257800"/>
            <a:ext cx="1143000" cy="121920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85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en-US" sz="3600" kern="10" dirty="0">
                <a:ln w="9525">
                  <a:round/>
                  <a:headEnd/>
                  <a:tailEnd/>
                </a:ln>
                <a:solidFill>
                  <a:schemeClr val="tx2"/>
                </a:solidFill>
                <a:latin typeface="Impact"/>
              </a:rPr>
              <a:t>Yes</a:t>
            </a:r>
            <a:endParaRPr lang="ar-EG" sz="3600" kern="10" dirty="0">
              <a:ln w="9525">
                <a:round/>
                <a:headEnd/>
                <a:tailEnd/>
              </a:ln>
              <a:solidFill>
                <a:schemeClr val="tx2"/>
              </a:solidFill>
              <a:latin typeface="Impac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a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8" grpId="0" animBg="1"/>
      <p:bldP spid="1032" grpId="0" build="p" autoUpdateAnimBg="0"/>
      <p:bldP spid="1033" grpId="0" autoUpdateAnimBg="0"/>
      <p:bldP spid="1034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000066">
            <a:alpha val="10196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9144000" y="4495800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eaLnBrk="1" hangingPunct="1"/>
            <a:r>
              <a:rPr lang="en-US" altLang="en-US" sz="2400">
                <a:latin typeface="Arial" pitchFamily="34" charset="0"/>
                <a:ea typeface="MS PGothic" pitchFamily="34" charset="-128"/>
              </a:rPr>
              <a:t>  </a:t>
            </a:r>
          </a:p>
        </p:txBody>
      </p:sp>
      <p:sp>
        <p:nvSpPr>
          <p:cNvPr id="41987" name="Text Box 3"/>
          <p:cNvSpPr txBox="1">
            <a:spLocks noChangeArrowheads="1"/>
          </p:cNvSpPr>
          <p:nvPr/>
        </p:nvSpPr>
        <p:spPr bwMode="auto">
          <a:xfrm>
            <a:off x="2895600" y="4876800"/>
            <a:ext cx="2286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 sz="2400">
              <a:latin typeface="Arial" pitchFamily="34" charset="0"/>
              <a:ea typeface="MS PGothic" pitchFamily="34" charset="-128"/>
            </a:endParaRPr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5410200"/>
          </a:xfrm>
        </p:spPr>
        <p:txBody>
          <a:bodyPr/>
          <a:lstStyle/>
          <a:p>
            <a:pPr rtl="0" eaLnBrk="1" hangingPunct="1"/>
            <a:r>
              <a:rPr lang="ja-JP" altLang="en-US" sz="2400" b="1" smtClean="0">
                <a:solidFill>
                  <a:schemeClr val="tx1"/>
                </a:solidFill>
              </a:rPr>
              <a:t>“</a:t>
            </a:r>
            <a:r>
              <a:rPr altLang="ja-JP" sz="2800" b="1" smtClean="0">
                <a:solidFill>
                  <a:schemeClr val="tx1"/>
                </a:solidFill>
                <a:latin typeface="Comic Sans MS" pitchFamily="66" charset="0"/>
              </a:rPr>
              <a:t>There</a:t>
            </a:r>
            <a:r>
              <a:rPr lang="ja-JP" altLang="en-US" sz="2800" b="1" smtClean="0">
                <a:solidFill>
                  <a:schemeClr val="tx1"/>
                </a:solidFill>
              </a:rPr>
              <a:t>’</a:t>
            </a:r>
            <a:r>
              <a:rPr altLang="ja-JP" sz="2800" b="1" smtClean="0">
                <a:solidFill>
                  <a:schemeClr val="tx1"/>
                </a:solidFill>
                <a:latin typeface="Comic Sans MS" pitchFamily="66" charset="0"/>
              </a:rPr>
              <a:t>s This that I like About Hockey, My Lad</a:t>
            </a:r>
            <a:r>
              <a:rPr lang="ja-JP" altLang="en-US" sz="2800" b="1" smtClean="0">
                <a:solidFill>
                  <a:schemeClr val="tx1"/>
                </a:solidFill>
              </a:rPr>
              <a:t>”</a:t>
            </a:r>
            <a:r>
              <a:rPr altLang="ja-JP" sz="2800" b="1" smtClean="0">
                <a:solidFill>
                  <a:schemeClr val="tx1"/>
                </a:solidFill>
                <a:latin typeface="Comic Sans MS" pitchFamily="66" charset="0"/>
              </a:rPr>
              <a:t> by John Kieran (continued)</a:t>
            </a:r>
            <a:br>
              <a:rPr altLang="ja-JP" sz="2800" b="1" smtClean="0">
                <a:solidFill>
                  <a:schemeClr val="tx1"/>
                </a:solidFill>
                <a:latin typeface="Comic Sans MS" pitchFamily="66" charset="0"/>
              </a:rPr>
            </a:br>
            <a:r>
              <a:rPr altLang="ja-JP" sz="2800" b="1" smtClean="0">
                <a:solidFill>
                  <a:schemeClr val="tx1"/>
                </a:solidFill>
                <a:latin typeface="Comic Sans MS" pitchFamily="66" charset="0"/>
              </a:rPr>
              <a:t/>
            </a:r>
            <a:br>
              <a:rPr altLang="ja-JP" sz="2800" b="1" smtClean="0">
                <a:solidFill>
                  <a:schemeClr val="tx1"/>
                </a:solidFill>
                <a:latin typeface="Comic Sans MS" pitchFamily="66" charset="0"/>
              </a:rPr>
            </a:br>
            <a:r>
              <a:rPr altLang="ja-JP" sz="2800" smtClean="0">
                <a:solidFill>
                  <a:schemeClr val="tx1"/>
                </a:solidFill>
                <a:latin typeface="Comic Sans MS" pitchFamily="66" charset="0"/>
              </a:rPr>
              <a:t>There</a:t>
            </a:r>
            <a:r>
              <a:rPr lang="ja-JP" altLang="en-US" sz="2800" smtClean="0">
                <a:solidFill>
                  <a:schemeClr val="tx1"/>
                </a:solidFill>
              </a:rPr>
              <a:t>’</a:t>
            </a:r>
            <a:r>
              <a:rPr altLang="ja-JP" sz="2800" smtClean="0">
                <a:solidFill>
                  <a:schemeClr val="tx1"/>
                </a:solidFill>
                <a:latin typeface="Comic Sans MS" pitchFamily="66" charset="0"/>
              </a:rPr>
              <a:t>s this that I like about hockey, old chap;</a:t>
            </a:r>
            <a:br>
              <a:rPr altLang="ja-JP" sz="2800" smtClean="0">
                <a:solidFill>
                  <a:schemeClr val="tx1"/>
                </a:solidFill>
                <a:latin typeface="Comic Sans MS" pitchFamily="66" charset="0"/>
              </a:rPr>
            </a:br>
            <a:r>
              <a:rPr altLang="ja-JP" sz="2800" smtClean="0">
                <a:solidFill>
                  <a:schemeClr val="tx1"/>
                </a:solidFill>
                <a:latin typeface="Comic Sans MS" pitchFamily="66" charset="0"/>
              </a:rPr>
              <a:t>	I think you</a:t>
            </a:r>
            <a:r>
              <a:rPr lang="ja-JP" altLang="en-US" sz="2800" smtClean="0">
                <a:solidFill>
                  <a:schemeClr val="tx1"/>
                </a:solidFill>
              </a:rPr>
              <a:t>’</a:t>
            </a:r>
            <a:r>
              <a:rPr altLang="ja-JP" sz="2800" smtClean="0">
                <a:solidFill>
                  <a:schemeClr val="tx1"/>
                </a:solidFill>
                <a:latin typeface="Comic Sans MS" pitchFamily="66" charset="0"/>
              </a:rPr>
              <a:t>ll agree that I</a:t>
            </a:r>
            <a:r>
              <a:rPr lang="ja-JP" altLang="en-US" sz="2800" smtClean="0">
                <a:solidFill>
                  <a:schemeClr val="tx1"/>
                </a:solidFill>
              </a:rPr>
              <a:t>’</a:t>
            </a:r>
            <a:r>
              <a:rPr altLang="ja-JP" sz="2800" smtClean="0">
                <a:solidFill>
                  <a:schemeClr val="tx1"/>
                </a:solidFill>
                <a:latin typeface="Comic Sans MS" pitchFamily="66" charset="0"/>
              </a:rPr>
              <a:t>m right;</a:t>
            </a:r>
            <a:br>
              <a:rPr altLang="ja-JP" sz="2800" smtClean="0">
                <a:solidFill>
                  <a:schemeClr val="tx1"/>
                </a:solidFill>
                <a:latin typeface="Comic Sans MS" pitchFamily="66" charset="0"/>
              </a:rPr>
            </a:br>
            <a:r>
              <a:rPr altLang="ja-JP" sz="2800" smtClean="0">
                <a:solidFill>
                  <a:schemeClr val="tx1"/>
                </a:solidFill>
                <a:latin typeface="Comic Sans MS" pitchFamily="66" charset="0"/>
              </a:rPr>
              <a:t>Although you may get an occasional rap,</a:t>
            </a:r>
            <a:br>
              <a:rPr altLang="ja-JP" sz="2800" smtClean="0">
                <a:solidFill>
                  <a:schemeClr val="tx1"/>
                </a:solidFill>
                <a:latin typeface="Comic Sans MS" pitchFamily="66" charset="0"/>
              </a:rPr>
            </a:br>
            <a:r>
              <a:rPr altLang="ja-JP" sz="2800" smtClean="0">
                <a:solidFill>
                  <a:schemeClr val="tx1"/>
                </a:solidFill>
                <a:latin typeface="Comic Sans MS" pitchFamily="66" charset="0"/>
              </a:rPr>
              <a:t>	There</a:t>
            </a:r>
            <a:r>
              <a:rPr lang="ja-JP" altLang="en-US" sz="2800" smtClean="0">
                <a:solidFill>
                  <a:schemeClr val="tx1"/>
                </a:solidFill>
              </a:rPr>
              <a:t>’</a:t>
            </a:r>
            <a:r>
              <a:rPr altLang="ja-JP" sz="2800" smtClean="0">
                <a:solidFill>
                  <a:schemeClr val="tx1"/>
                </a:solidFill>
                <a:latin typeface="Comic Sans MS" pitchFamily="66" charset="0"/>
              </a:rPr>
              <a:t>s always good fun in the fight.</a:t>
            </a:r>
            <a:br>
              <a:rPr altLang="ja-JP" sz="2800" smtClean="0">
                <a:solidFill>
                  <a:schemeClr val="tx1"/>
                </a:solidFill>
                <a:latin typeface="Comic Sans MS" pitchFamily="66" charset="0"/>
              </a:rPr>
            </a:br>
            <a:r>
              <a:rPr altLang="ja-JP" sz="2800" smtClean="0">
                <a:solidFill>
                  <a:schemeClr val="tx1"/>
                </a:solidFill>
                <a:latin typeface="Comic Sans MS" pitchFamily="66" charset="0"/>
              </a:rPr>
              <a:t>So toss in the puck, for the players are set;</a:t>
            </a:r>
            <a:br>
              <a:rPr altLang="ja-JP" sz="2800" smtClean="0">
                <a:solidFill>
                  <a:schemeClr val="tx1"/>
                </a:solidFill>
                <a:latin typeface="Comic Sans MS" pitchFamily="66" charset="0"/>
              </a:rPr>
            </a:br>
            <a:r>
              <a:rPr altLang="ja-JP" sz="2800" smtClean="0">
                <a:solidFill>
                  <a:schemeClr val="tx1"/>
                </a:solidFill>
                <a:latin typeface="Comic Sans MS" pitchFamily="66" charset="0"/>
              </a:rPr>
              <a:t>Sing ho! For the dash on the enemy net;</a:t>
            </a:r>
            <a:br>
              <a:rPr altLang="ja-JP" sz="2800" smtClean="0">
                <a:solidFill>
                  <a:schemeClr val="tx1"/>
                </a:solidFill>
                <a:latin typeface="Comic Sans MS" pitchFamily="66" charset="0"/>
              </a:rPr>
            </a:br>
            <a:r>
              <a:rPr altLang="ja-JP" sz="2800" smtClean="0">
                <a:solidFill>
                  <a:schemeClr val="tx1"/>
                </a:solidFill>
                <a:latin typeface="Comic Sans MS" pitchFamily="66" charset="0"/>
              </a:rPr>
              <a:t>And ho! For the smash as a challenge is met;</a:t>
            </a:r>
            <a:br>
              <a:rPr altLang="ja-JP" sz="2800" smtClean="0">
                <a:solidFill>
                  <a:schemeClr val="tx1"/>
                </a:solidFill>
                <a:latin typeface="Comic Sans MS" pitchFamily="66" charset="0"/>
              </a:rPr>
            </a:br>
            <a:r>
              <a:rPr altLang="ja-JP" sz="2800" smtClean="0">
                <a:solidFill>
                  <a:schemeClr val="tx1"/>
                </a:solidFill>
                <a:latin typeface="Comic Sans MS" pitchFamily="66" charset="0"/>
              </a:rPr>
              <a:t>	And hey! For a glorious night!</a:t>
            </a:r>
            <a:br>
              <a:rPr altLang="ja-JP" sz="2800" smtClean="0">
                <a:solidFill>
                  <a:schemeClr val="tx1"/>
                </a:solidFill>
                <a:latin typeface="Comic Sans MS" pitchFamily="66" charset="0"/>
              </a:rPr>
            </a:br>
            <a:endParaRPr altLang="en-US" sz="2800" smtClean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457200" y="1676400"/>
            <a:ext cx="6324600" cy="519113"/>
          </a:xfrm>
          <a:prstGeom prst="rect">
            <a:avLst/>
          </a:prstGeom>
          <a:solidFill>
            <a:srgbClr val="F1A93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>
                <a:latin typeface="Comic Sans MS" pitchFamily="66" charset="0"/>
                <a:ea typeface="MS PGothic" pitchFamily="34" charset="-128"/>
              </a:rPr>
              <a:t>There</a:t>
            </a:r>
            <a:r>
              <a:rPr lang="ja-JP" altLang="en-US" sz="2800">
                <a:latin typeface="Arial" pitchFamily="34" charset="0"/>
                <a:ea typeface="MS PGothic" pitchFamily="34" charset="-128"/>
              </a:rPr>
              <a:t>’</a:t>
            </a:r>
            <a:r>
              <a:rPr lang="en-US" altLang="ja-JP" sz="2800">
                <a:latin typeface="Comic Sans MS" pitchFamily="66" charset="0"/>
                <a:ea typeface="MS PGothic" pitchFamily="34" charset="-128"/>
              </a:rPr>
              <a:t>s this that I like about hockey</a:t>
            </a:r>
            <a:endParaRPr lang="en-US" altLang="en-US" sz="2800">
              <a:latin typeface="Comic Sans MS" pitchFamily="66" charset="0"/>
              <a:ea typeface="MS PGothic" pitchFamily="34" charset="-128"/>
            </a:endParaRPr>
          </a:p>
        </p:txBody>
      </p:sp>
      <p:sp>
        <p:nvSpPr>
          <p:cNvPr id="19462" name="Text Box 6"/>
          <p:cNvSpPr txBox="1">
            <a:spLocks noChangeArrowheads="1"/>
          </p:cNvSpPr>
          <p:nvPr/>
        </p:nvSpPr>
        <p:spPr bwMode="auto">
          <a:xfrm>
            <a:off x="6858000" y="1676400"/>
            <a:ext cx="1752600" cy="519113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>
                <a:latin typeface="Comic Sans MS" pitchFamily="66" charset="0"/>
                <a:ea typeface="MS PGothic" pitchFamily="34" charset="-128"/>
              </a:rPr>
              <a:t>old chap</a:t>
            </a:r>
          </a:p>
        </p:txBody>
      </p:sp>
      <p:sp>
        <p:nvSpPr>
          <p:cNvPr id="19463" name="Text Box 7"/>
          <p:cNvSpPr txBox="1">
            <a:spLocks noChangeArrowheads="1"/>
          </p:cNvSpPr>
          <p:nvPr/>
        </p:nvSpPr>
        <p:spPr bwMode="auto">
          <a:xfrm>
            <a:off x="3810000" y="3124200"/>
            <a:ext cx="1447800" cy="457200"/>
          </a:xfrm>
          <a:prstGeom prst="rect">
            <a:avLst/>
          </a:prstGeom>
          <a:solidFill>
            <a:srgbClr val="F1A93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latin typeface="Comic Sans MS" pitchFamily="66" charset="0"/>
                <a:ea typeface="MS PGothic" pitchFamily="34" charset="-128"/>
              </a:rPr>
              <a:t>good fun</a:t>
            </a:r>
          </a:p>
        </p:txBody>
      </p:sp>
      <p:sp>
        <p:nvSpPr>
          <p:cNvPr id="19464" name="Text Box 8"/>
          <p:cNvSpPr txBox="1">
            <a:spLocks noChangeArrowheads="1"/>
          </p:cNvSpPr>
          <p:nvPr/>
        </p:nvSpPr>
        <p:spPr bwMode="auto">
          <a:xfrm>
            <a:off x="5257800" y="3886200"/>
            <a:ext cx="2133600" cy="519113"/>
          </a:xfrm>
          <a:prstGeom prst="rect">
            <a:avLst/>
          </a:prstGeom>
          <a:solidFill>
            <a:srgbClr val="F1A93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>
                <a:latin typeface="Comic Sans MS" pitchFamily="66" charset="0"/>
                <a:ea typeface="MS PGothic" pitchFamily="34" charset="-128"/>
              </a:rPr>
              <a:t>enemy net</a:t>
            </a:r>
          </a:p>
        </p:txBody>
      </p:sp>
      <p:sp>
        <p:nvSpPr>
          <p:cNvPr id="19465" name="Rectangle 9"/>
          <p:cNvSpPr>
            <a:spLocks noChangeArrowheads="1"/>
          </p:cNvSpPr>
          <p:nvPr/>
        </p:nvSpPr>
        <p:spPr bwMode="auto">
          <a:xfrm>
            <a:off x="3886200" y="4800600"/>
            <a:ext cx="2427288" cy="519113"/>
          </a:xfrm>
          <a:prstGeom prst="rect">
            <a:avLst/>
          </a:prstGeom>
          <a:solidFill>
            <a:srgbClr val="F1A93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2800">
                <a:latin typeface="Comic Sans MS" pitchFamily="66" charset="0"/>
                <a:ea typeface="MS PGothic" pitchFamily="34" charset="-128"/>
              </a:rPr>
              <a:t>glorious night</a:t>
            </a:r>
          </a:p>
        </p:txBody>
      </p:sp>
      <p:sp>
        <p:nvSpPr>
          <p:cNvPr id="19466" name="Text Box 10"/>
          <p:cNvSpPr txBox="1">
            <a:spLocks noChangeArrowheads="1"/>
          </p:cNvSpPr>
          <p:nvPr/>
        </p:nvSpPr>
        <p:spPr bwMode="auto">
          <a:xfrm>
            <a:off x="609600" y="5334000"/>
            <a:ext cx="6096000" cy="457200"/>
          </a:xfrm>
          <a:prstGeom prst="rect">
            <a:avLst/>
          </a:prstGeom>
          <a:solidFill>
            <a:srgbClr val="F1A93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400">
                <a:latin typeface="Arial Black" pitchFamily="34" charset="0"/>
                <a:ea typeface="MS PGothic" pitchFamily="34" charset="-128"/>
              </a:rPr>
              <a:t>Author</a:t>
            </a:r>
            <a:r>
              <a:rPr lang="ja-JP" altLang="en-US" sz="2400">
                <a:latin typeface="Arial" pitchFamily="34" charset="0"/>
                <a:ea typeface="MS PGothic" pitchFamily="34" charset="-128"/>
              </a:rPr>
              <a:t>’</a:t>
            </a:r>
            <a:r>
              <a:rPr lang="en-US" altLang="ja-JP" sz="2400">
                <a:latin typeface="Arial Black" pitchFamily="34" charset="0"/>
                <a:ea typeface="MS PGothic" pitchFamily="34" charset="-128"/>
              </a:rPr>
              <a:t>s Attitude towards Hockey</a:t>
            </a:r>
            <a:endParaRPr lang="en-US" altLang="en-US" sz="2400">
              <a:latin typeface="Arial Black" pitchFamily="34" charset="0"/>
              <a:ea typeface="MS PGothic" pitchFamily="34" charset="-128"/>
            </a:endParaRPr>
          </a:p>
        </p:txBody>
      </p:sp>
      <p:sp>
        <p:nvSpPr>
          <p:cNvPr id="19467" name="Text Box 11"/>
          <p:cNvSpPr txBox="1">
            <a:spLocks noChangeArrowheads="1"/>
          </p:cNvSpPr>
          <p:nvPr/>
        </p:nvSpPr>
        <p:spPr bwMode="auto">
          <a:xfrm>
            <a:off x="2590800" y="5867400"/>
            <a:ext cx="6096000" cy="457200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400">
                <a:latin typeface="Arial Black" pitchFamily="34" charset="0"/>
                <a:ea typeface="MS PGothic" pitchFamily="34" charset="-128"/>
              </a:rPr>
              <a:t>Author is speaking to</a:t>
            </a:r>
          </a:p>
        </p:txBody>
      </p:sp>
      <p:sp>
        <p:nvSpPr>
          <p:cNvPr id="19468" name="Line 12"/>
          <p:cNvSpPr>
            <a:spLocks noChangeShapeType="1"/>
          </p:cNvSpPr>
          <p:nvPr/>
        </p:nvSpPr>
        <p:spPr bwMode="auto">
          <a:xfrm flipV="1">
            <a:off x="8153400" y="2362200"/>
            <a:ext cx="0" cy="3505200"/>
          </a:xfrm>
          <a:prstGeom prst="line">
            <a:avLst/>
          </a:prstGeom>
          <a:noFill/>
          <a:ln w="4127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ar-EG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9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9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9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9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94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94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94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94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94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94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94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94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94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94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19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 autoUpdateAnimBg="0"/>
      <p:bldP spid="19460" grpId="0" autoUpdateAnimBg="0"/>
      <p:bldP spid="19461" grpId="0" animBg="1" autoUpdateAnimBg="0"/>
      <p:bldP spid="19462" grpId="0" animBg="1" autoUpdateAnimBg="0"/>
      <p:bldP spid="19463" grpId="0" animBg="1" autoUpdateAnimBg="0"/>
      <p:bldP spid="19464" grpId="0" animBg="1" autoUpdateAnimBg="0"/>
      <p:bldP spid="19465" grpId="0" animBg="1" autoUpdateAnimBg="0"/>
      <p:bldP spid="19466" grpId="0" animBg="1" autoUpdateAnimBg="0"/>
      <p:bldP spid="19467" grpId="0" animBg="1" autoUpdateAnimBg="0"/>
      <p:bldP spid="19468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6">
            <a:alpha val="16862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1"/>
          <p:cNvSpPr>
            <a:spLocks noChangeArrowheads="1"/>
          </p:cNvSpPr>
          <p:nvPr/>
        </p:nvSpPr>
        <p:spPr bwMode="auto">
          <a:xfrm>
            <a:off x="914400" y="1752600"/>
            <a:ext cx="7315200" cy="360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altLang="en-US" sz="3200">
                <a:latin typeface="Arial" pitchFamily="34" charset="0"/>
                <a:ea typeface="MS PGothic" pitchFamily="34" charset="-128"/>
              </a:rPr>
              <a:t>*</a:t>
            </a:r>
            <a:r>
              <a:rPr lang="en-US" altLang="en-US" sz="2800">
                <a:latin typeface="Arial" pitchFamily="34" charset="0"/>
                <a:ea typeface="MS PGothic" pitchFamily="34" charset="-128"/>
              </a:rPr>
              <a:t>Tone and mood are two different aspects </a:t>
            </a:r>
          </a:p>
          <a:p>
            <a:pPr eaLnBrk="1" hangingPunct="1"/>
            <a:r>
              <a:rPr lang="en-US" altLang="en-US" sz="2800">
                <a:latin typeface="Arial" pitchFamily="34" charset="0"/>
                <a:ea typeface="MS PGothic" pitchFamily="34" charset="-128"/>
              </a:rPr>
              <a:t>   of a poem! </a:t>
            </a:r>
          </a:p>
          <a:p>
            <a:pPr eaLnBrk="1" hangingPunct="1"/>
            <a:r>
              <a:rPr lang="en-US" altLang="en-US" sz="2800">
                <a:latin typeface="Arial" pitchFamily="34" charset="0"/>
                <a:ea typeface="MS PGothic" pitchFamily="34" charset="-128"/>
              </a:rPr>
              <a:t>* Tone is the </a:t>
            </a:r>
            <a:r>
              <a:rPr lang="en-US" altLang="en-US" sz="2800" u="sng">
                <a:latin typeface="Arial" pitchFamily="34" charset="0"/>
                <a:ea typeface="MS PGothic" pitchFamily="34" charset="-128"/>
              </a:rPr>
              <a:t>author's</a:t>
            </a:r>
            <a:r>
              <a:rPr lang="en-US" altLang="en-US" sz="2800">
                <a:latin typeface="Arial" pitchFamily="34" charset="0"/>
                <a:ea typeface="MS PGothic" pitchFamily="34" charset="-128"/>
              </a:rPr>
              <a:t> or the poet's attitude  </a:t>
            </a:r>
          </a:p>
          <a:p>
            <a:pPr eaLnBrk="1" hangingPunct="1"/>
            <a:r>
              <a:rPr lang="en-US" altLang="en-US" sz="2800">
                <a:latin typeface="Arial" pitchFamily="34" charset="0"/>
                <a:ea typeface="MS PGothic" pitchFamily="34" charset="-128"/>
              </a:rPr>
              <a:t>    </a:t>
            </a:r>
            <a:r>
              <a:rPr lang="en-US" altLang="en-US" sz="2800" u="sng">
                <a:latin typeface="Arial" pitchFamily="34" charset="0"/>
                <a:ea typeface="MS PGothic" pitchFamily="34" charset="-128"/>
              </a:rPr>
              <a:t>towards </a:t>
            </a:r>
            <a:r>
              <a:rPr lang="en-US" altLang="en-US" sz="2800">
                <a:latin typeface="Arial" pitchFamily="34" charset="0"/>
                <a:ea typeface="MS PGothic" pitchFamily="34" charset="-128"/>
              </a:rPr>
              <a:t>his or her subject. </a:t>
            </a:r>
          </a:p>
          <a:p>
            <a:pPr eaLnBrk="1" hangingPunct="1"/>
            <a:r>
              <a:rPr lang="en-US" altLang="en-US" sz="2800">
                <a:latin typeface="Arial" pitchFamily="34" charset="0"/>
                <a:ea typeface="MS PGothic" pitchFamily="34" charset="-128"/>
              </a:rPr>
              <a:t>*</a:t>
            </a:r>
            <a:r>
              <a:rPr lang="en-US" altLang="en-US" sz="2800">
                <a:latin typeface="Times New Roman" pitchFamily="18" charset="0"/>
                <a:ea typeface="MS PGothic" pitchFamily="34" charset="-128"/>
              </a:rPr>
              <a:t>Mood is how the poem makes the </a:t>
            </a:r>
            <a:r>
              <a:rPr lang="en-US" altLang="en-US" sz="2800" u="sng">
                <a:latin typeface="Times New Roman" pitchFamily="18" charset="0"/>
                <a:ea typeface="MS PGothic" pitchFamily="34" charset="-128"/>
              </a:rPr>
              <a:t>reader</a:t>
            </a:r>
            <a:r>
              <a:rPr lang="en-US" altLang="en-US" sz="2800">
                <a:latin typeface="Times New Roman" pitchFamily="18" charset="0"/>
                <a:ea typeface="MS PGothic" pitchFamily="34" charset="-128"/>
              </a:rPr>
              <a:t> or the listener feel. </a:t>
            </a:r>
          </a:p>
          <a:p>
            <a:pPr eaLnBrk="1" hangingPunct="1"/>
            <a:endParaRPr lang="en-US" altLang="en-US" sz="2800">
              <a:latin typeface="Arial" pitchFamily="34" charset="0"/>
              <a:ea typeface="MS PGothic" pitchFamily="34" charset="-128"/>
            </a:endParaRPr>
          </a:p>
          <a:p>
            <a:pPr eaLnBrk="1" hangingPunct="1"/>
            <a:endParaRPr lang="en-US" altLang="en-US" sz="2800">
              <a:latin typeface="Arial" pitchFamily="34" charset="0"/>
              <a:ea typeface="MS PGothic" pitchFamily="34" charset="-128"/>
            </a:endParaRPr>
          </a:p>
        </p:txBody>
      </p:sp>
      <p:sp>
        <p:nvSpPr>
          <p:cNvPr id="43011" name="Tit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altLang="en-US" smtClean="0">
                <a:latin typeface="Times New Roman" pitchFamily="18" charset="0"/>
              </a:rPr>
              <a:t>Don</a:t>
            </a:r>
            <a:r>
              <a:rPr lang="ja-JP" altLang="en-US" smtClean="0">
                <a:latin typeface="Times New Roman" pitchFamily="18" charset="0"/>
              </a:rPr>
              <a:t>’</a:t>
            </a:r>
            <a:r>
              <a:rPr altLang="ja-JP" smtClean="0">
                <a:latin typeface="Times New Roman" pitchFamily="18" charset="0"/>
              </a:rPr>
              <a:t>t Confuse </a:t>
            </a:r>
            <a:r>
              <a:rPr altLang="ja-JP" i="1" smtClean="0">
                <a:latin typeface="Times New Roman" pitchFamily="18" charset="0"/>
              </a:rPr>
              <a:t>Tone</a:t>
            </a:r>
            <a:r>
              <a:rPr altLang="ja-JP" smtClean="0">
                <a:latin typeface="Times New Roman" pitchFamily="18" charset="0"/>
              </a:rPr>
              <a:t> &amp;</a:t>
            </a:r>
            <a:r>
              <a:rPr altLang="ja-JP" i="1" smtClean="0">
                <a:latin typeface="Times New Roman" pitchFamily="18" charset="0"/>
              </a:rPr>
              <a:t> Mood</a:t>
            </a:r>
            <a:r>
              <a:rPr altLang="ja-JP" smtClean="0">
                <a:latin typeface="Times New Roman" pitchFamily="18" charset="0"/>
              </a:rPr>
              <a:t>!</a:t>
            </a:r>
            <a:endParaRPr altLang="en-US" smtClean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6">
            <a:alpha val="30196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202" name="Rectangle 2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685800"/>
          </a:xfrm>
          <a:extLst>
            <a:ext uri="{FAA26D3D-D897-4be2-8F04-BA451C77F1D7}"/>
          </a:extLst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>
                <a:solidFill>
                  <a:schemeClr val="tx1">
                    <a:lumMod val="85000"/>
                    <a:lumOff val="15000"/>
                  </a:schemeClr>
                </a:solidFill>
                <a:ea typeface="+mj-ea"/>
              </a:rPr>
              <a:t>Reading for Meaning</a:t>
            </a:r>
          </a:p>
        </p:txBody>
      </p:sp>
      <p:sp>
        <p:nvSpPr>
          <p:cNvPr id="47108" name="Rectangle 3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600200"/>
            <a:ext cx="8686800" cy="4724400"/>
          </a:xfrm>
        </p:spPr>
        <p:txBody>
          <a:bodyPr rtlCol="0">
            <a:normAutofit fontScale="92500" lnSpcReduction="20000"/>
          </a:bodyPr>
          <a:lstStyle/>
          <a:p>
            <a:pPr marL="182880" indent="-182880" algn="l" rtl="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defRPr/>
            </a:pPr>
            <a:r>
              <a:rPr lang="en-US" altLang="en-US" sz="2000" dirty="0"/>
              <a:t>To find meaning in a poem, readers ask questions as they read.  There are many things to pay attention to when reading a poem:</a:t>
            </a:r>
          </a:p>
          <a:p>
            <a:pPr marL="182880" indent="-182880" algn="l" rtl="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Wingdings" panose="05000000000000000000" pitchFamily="2" charset="2"/>
              <a:buNone/>
              <a:defRPr/>
            </a:pPr>
            <a:endParaRPr lang="en-US" altLang="en-US" sz="1400" dirty="0"/>
          </a:p>
          <a:p>
            <a:pPr marL="182880" indent="-182880" algn="l" rtl="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Wingdings" panose="05000000000000000000" pitchFamily="2" charset="2"/>
              <a:buNone/>
              <a:defRPr/>
            </a:pPr>
            <a:r>
              <a:rPr lang="en-US" altLang="en-US" sz="2000" dirty="0"/>
              <a:t>     </a:t>
            </a:r>
            <a:r>
              <a:rPr lang="en-US" altLang="en-US" sz="2000" dirty="0">
                <a:solidFill>
                  <a:schemeClr val="bg2"/>
                </a:solidFill>
              </a:rPr>
              <a:t>Title</a:t>
            </a:r>
            <a:r>
              <a:rPr lang="en-US" altLang="en-US" sz="2000" dirty="0"/>
              <a:t> – Provides clues about – topic, mood, speaker, author</a:t>
            </a:r>
            <a:r>
              <a:rPr lang="ja-JP" altLang="en-US" sz="2000" dirty="0"/>
              <a:t>’</a:t>
            </a:r>
            <a:r>
              <a:rPr lang="en-US" altLang="ja-JP" sz="2000" dirty="0"/>
              <a:t>s purpose?</a:t>
            </a:r>
          </a:p>
          <a:p>
            <a:pPr marL="182880" indent="-182880" algn="l" rtl="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Wingdings" panose="05000000000000000000" pitchFamily="2" charset="2"/>
              <a:buNone/>
              <a:defRPr/>
            </a:pPr>
            <a:r>
              <a:rPr lang="en-US" altLang="en-US" sz="2000" dirty="0">
                <a:solidFill>
                  <a:schemeClr val="bg2"/>
                </a:solidFill>
              </a:rPr>
              <a:t>     Rhythm</a:t>
            </a:r>
            <a:r>
              <a:rPr lang="en-US" altLang="en-US" sz="2000" dirty="0"/>
              <a:t> – Fast or slow?  Why?</a:t>
            </a:r>
          </a:p>
          <a:p>
            <a:pPr marL="182880" indent="-182880" algn="l" rtl="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Wingdings" panose="05000000000000000000" pitchFamily="2" charset="2"/>
              <a:buNone/>
              <a:defRPr/>
            </a:pPr>
            <a:r>
              <a:rPr lang="en-US" altLang="en-US" sz="2000" dirty="0">
                <a:solidFill>
                  <a:schemeClr val="bg2"/>
                </a:solidFill>
              </a:rPr>
              <a:t>     Sound Devices</a:t>
            </a:r>
            <a:r>
              <a:rPr lang="en-US" altLang="en-US" sz="2000" dirty="0"/>
              <a:t> – What effects do they have?</a:t>
            </a:r>
          </a:p>
          <a:p>
            <a:pPr marL="182880" indent="-182880" algn="l" rtl="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Wingdings" panose="05000000000000000000" pitchFamily="2" charset="2"/>
              <a:buNone/>
              <a:defRPr/>
            </a:pPr>
            <a:r>
              <a:rPr lang="en-US" altLang="en-US" sz="2000" dirty="0">
                <a:solidFill>
                  <a:schemeClr val="bg2"/>
                </a:solidFill>
              </a:rPr>
              <a:t>     Imagery</a:t>
            </a:r>
            <a:r>
              <a:rPr lang="en-US" altLang="en-US" sz="2000" dirty="0"/>
              <a:t> – What pictures do we make in our minds?</a:t>
            </a:r>
          </a:p>
          <a:p>
            <a:pPr marL="182880" indent="-182880" algn="l" rtl="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Wingdings" panose="05000000000000000000" pitchFamily="2" charset="2"/>
              <a:buNone/>
              <a:defRPr/>
            </a:pPr>
            <a:r>
              <a:rPr lang="en-US" altLang="en-US" sz="2000" dirty="0"/>
              <a:t>     </a:t>
            </a:r>
            <a:r>
              <a:rPr lang="en-US" altLang="en-US" sz="2000" dirty="0">
                <a:solidFill>
                  <a:schemeClr val="bg2"/>
                </a:solidFill>
              </a:rPr>
              <a:t>Figures of Speech</a:t>
            </a:r>
            <a:r>
              <a:rPr lang="en-US" altLang="en-US" sz="2000" dirty="0"/>
              <a:t> – What do they tell us about the subject?</a:t>
            </a:r>
          </a:p>
          <a:p>
            <a:pPr marL="182880" indent="-182880" algn="l" rtl="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Wingdings" panose="05000000000000000000" pitchFamily="2" charset="2"/>
              <a:buNone/>
              <a:defRPr/>
            </a:pPr>
            <a:r>
              <a:rPr lang="en-US" altLang="en-US" sz="2000" dirty="0"/>
              <a:t>     </a:t>
            </a:r>
            <a:r>
              <a:rPr lang="en-US" altLang="en-US" sz="2000" dirty="0">
                <a:solidFill>
                  <a:schemeClr val="bg2"/>
                </a:solidFill>
              </a:rPr>
              <a:t>Voice</a:t>
            </a:r>
            <a:r>
              <a:rPr lang="en-US" altLang="en-US" sz="2000" dirty="0"/>
              <a:t> – Who is speaking - poet or character; one voice or more?</a:t>
            </a:r>
          </a:p>
          <a:p>
            <a:pPr marL="182880" indent="-182880" algn="l" rtl="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Wingdings" panose="05000000000000000000" pitchFamily="2" charset="2"/>
              <a:buNone/>
              <a:defRPr/>
            </a:pPr>
            <a:r>
              <a:rPr lang="en-US" altLang="en-US" sz="2000" dirty="0"/>
              <a:t>     </a:t>
            </a:r>
            <a:r>
              <a:rPr lang="en-US" altLang="en-US" sz="2000" dirty="0">
                <a:solidFill>
                  <a:schemeClr val="bg2"/>
                </a:solidFill>
              </a:rPr>
              <a:t>Author</a:t>
            </a:r>
            <a:r>
              <a:rPr lang="ja-JP" altLang="en-US" sz="2000" dirty="0">
                <a:solidFill>
                  <a:schemeClr val="bg2"/>
                </a:solidFill>
              </a:rPr>
              <a:t>’</a:t>
            </a:r>
            <a:r>
              <a:rPr lang="en-US" altLang="ja-JP" sz="2000" dirty="0">
                <a:solidFill>
                  <a:schemeClr val="bg2"/>
                </a:solidFill>
              </a:rPr>
              <a:t>s Purpose</a:t>
            </a:r>
            <a:r>
              <a:rPr lang="en-US" altLang="ja-JP" sz="2000" dirty="0"/>
              <a:t> – Sending message, sharing feelings, telling story,  </a:t>
            </a:r>
          </a:p>
          <a:p>
            <a:pPr marL="182880" indent="-182880" algn="l" rtl="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Wingdings" panose="05000000000000000000" pitchFamily="2" charset="2"/>
              <a:buNone/>
              <a:defRPr/>
            </a:pPr>
            <a:r>
              <a:rPr lang="en-US" altLang="en-US" sz="2000" dirty="0"/>
              <a:t>          being funny, being descriptive?</a:t>
            </a:r>
          </a:p>
          <a:p>
            <a:pPr marL="182880" indent="-182880" algn="l" rtl="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Wingdings" panose="05000000000000000000" pitchFamily="2" charset="2"/>
              <a:buNone/>
              <a:defRPr/>
            </a:pPr>
            <a:r>
              <a:rPr lang="en-US" altLang="en-US" sz="2000" dirty="0">
                <a:solidFill>
                  <a:schemeClr val="bg2"/>
                </a:solidFill>
              </a:rPr>
              <a:t>     Mood</a:t>
            </a:r>
            <a:r>
              <a:rPr lang="en-US" altLang="en-US" sz="2000" dirty="0"/>
              <a:t> – Happy, sad, angry, thoughtful, silly, excited, frightened?</a:t>
            </a:r>
          </a:p>
          <a:p>
            <a:pPr marL="182880" indent="-182880" algn="l" rtl="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Wingdings" panose="05000000000000000000" pitchFamily="2" charset="2"/>
              <a:buNone/>
              <a:defRPr/>
            </a:pPr>
            <a:r>
              <a:rPr lang="en-US" altLang="en-US" sz="2000" dirty="0"/>
              <a:t>     </a:t>
            </a:r>
            <a:r>
              <a:rPr lang="en-US" altLang="en-US" sz="2000" dirty="0">
                <a:solidFill>
                  <a:schemeClr val="bg2"/>
                </a:solidFill>
              </a:rPr>
              <a:t>Plot </a:t>
            </a:r>
            <a:r>
              <a:rPr lang="en-US" altLang="en-US" sz="2000" dirty="0"/>
              <a:t>– What is happening in the poem?  </a:t>
            </a:r>
          </a:p>
          <a:p>
            <a:pPr marL="182880" indent="-182880" algn="l" rtl="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Wingdings" panose="05000000000000000000" pitchFamily="2" charset="2"/>
              <a:buNone/>
              <a:defRPr/>
            </a:pPr>
            <a:endParaRPr lang="en-US" altLang="en-US" sz="1400" dirty="0"/>
          </a:p>
          <a:p>
            <a:pPr marL="182880" indent="-182880" algn="l" rtl="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Wingdings" panose="05000000000000000000" pitchFamily="2" charset="2"/>
              <a:buNone/>
              <a:defRPr/>
            </a:pPr>
            <a:r>
              <a:rPr lang="en-US" altLang="en-US" sz="2000" dirty="0"/>
              <a:t>     Remember, to make meaning, readers must </a:t>
            </a:r>
            <a:r>
              <a:rPr lang="en-US" altLang="en-US" sz="2000" dirty="0">
                <a:solidFill>
                  <a:schemeClr val="bg2"/>
                </a:solidFill>
              </a:rPr>
              <a:t>make connections</a:t>
            </a:r>
            <a:r>
              <a:rPr lang="en-US" altLang="en-US" sz="2000" dirty="0"/>
              <a:t> and tap into their </a:t>
            </a:r>
            <a:r>
              <a:rPr lang="en-US" altLang="en-US" sz="2000" dirty="0">
                <a:solidFill>
                  <a:schemeClr val="bg2"/>
                </a:solidFill>
              </a:rPr>
              <a:t>background knowledge</a:t>
            </a:r>
            <a:r>
              <a:rPr lang="en-US" altLang="en-US" sz="2000" dirty="0"/>
              <a:t> and </a:t>
            </a:r>
            <a:r>
              <a:rPr lang="en-US" altLang="en-US" sz="2000" dirty="0">
                <a:solidFill>
                  <a:schemeClr val="bg2"/>
                </a:solidFill>
              </a:rPr>
              <a:t>prior experiences</a:t>
            </a:r>
            <a:r>
              <a:rPr lang="en-US" altLang="en-US" sz="2000" dirty="0"/>
              <a:t> as they read.  </a:t>
            </a:r>
          </a:p>
        </p:txBody>
      </p:sp>
      <p:sp>
        <p:nvSpPr>
          <p:cNvPr id="44038" name="Slide Number Placeholder 6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fld id="{D39E63AA-D70C-496C-8F64-F55ACF57C1C6}" type="slidenum">
              <a:rPr lang="en-US" altLang="en-US" sz="1400">
                <a:latin typeface="Arial" pitchFamily="34" charset="0"/>
                <a:ea typeface="MS PGothic" pitchFamily="34" charset="-128"/>
              </a:rPr>
              <a:pPr/>
              <a:t>35</a:t>
            </a:fld>
            <a:endParaRPr lang="en-US" altLang="en-US" sz="1400">
              <a:latin typeface="Arial" pitchFamily="34" charset="0"/>
              <a:ea typeface="MS PGothic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WordArt 4"/>
          <p:cNvSpPr>
            <a:spLocks noChangeArrowheads="1" noChangeShapeType="1" noTextEdit="1"/>
          </p:cNvSpPr>
          <p:nvPr/>
        </p:nvSpPr>
        <p:spPr bwMode="auto">
          <a:xfrm>
            <a:off x="381000" y="381000"/>
            <a:ext cx="3276600" cy="106680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82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</a:rPr>
              <a:t>ALLITERATION</a:t>
            </a:r>
            <a:endParaRPr lang="ar-EG" sz="3600" kern="10">
              <a:ln w="9525">
                <a:round/>
                <a:headEnd/>
                <a:tailEnd/>
              </a:ln>
              <a:gradFill rotWithShape="1">
                <a:gsLst>
                  <a:gs pos="0">
                    <a:srgbClr val="FFE701"/>
                  </a:gs>
                  <a:gs pos="100000">
                    <a:srgbClr val="FE3E02"/>
                  </a:gs>
                </a:gsLst>
                <a:lin ang="5400000" scaled="1"/>
              </a:gradFill>
              <a:latin typeface="Impact"/>
            </a:endParaRPr>
          </a:p>
        </p:txBody>
      </p:sp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3276600" y="1143000"/>
            <a:ext cx="5029200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>
                <a:latin typeface="Apple Butter" pitchFamily="2" charset="0"/>
                <a:ea typeface="MS PGothic" pitchFamily="34" charset="-128"/>
              </a:rPr>
              <a:t>The repetition of the initial letter or sound in two or more words in a line.</a:t>
            </a:r>
          </a:p>
        </p:txBody>
      </p:sp>
      <p:sp>
        <p:nvSpPr>
          <p:cNvPr id="17414" name="Text Box 6"/>
          <p:cNvSpPr txBox="1">
            <a:spLocks noChangeArrowheads="1"/>
          </p:cNvSpPr>
          <p:nvPr/>
        </p:nvSpPr>
        <p:spPr bwMode="auto">
          <a:xfrm>
            <a:off x="685800" y="2667000"/>
            <a:ext cx="7696200" cy="137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solidFill>
                  <a:schemeClr val="folHlink"/>
                </a:solidFill>
                <a:latin typeface="Arial" pitchFamily="34" charset="0"/>
                <a:ea typeface="MS PGothic" pitchFamily="34" charset="-128"/>
              </a:rPr>
              <a:t>To the lay-person, these are called </a:t>
            </a:r>
            <a:r>
              <a:rPr lang="ja-JP" altLang="en-US" sz="2400">
                <a:solidFill>
                  <a:schemeClr val="folHlink"/>
                </a:solidFill>
                <a:latin typeface="Arial" pitchFamily="34" charset="0"/>
                <a:ea typeface="MS PGothic" pitchFamily="34" charset="-128"/>
              </a:rPr>
              <a:t>“</a:t>
            </a:r>
            <a:r>
              <a:rPr lang="en-US" altLang="ja-JP" sz="2400">
                <a:solidFill>
                  <a:schemeClr val="folHlink"/>
                </a:solidFill>
                <a:latin typeface="Arial" pitchFamily="34" charset="0"/>
                <a:ea typeface="MS PGothic" pitchFamily="34" charset="-128"/>
              </a:rPr>
              <a:t>tongue-twisters</a:t>
            </a:r>
            <a:r>
              <a:rPr lang="ja-JP" altLang="en-US" sz="2400">
                <a:solidFill>
                  <a:schemeClr val="folHlink"/>
                </a:solidFill>
                <a:latin typeface="Arial" pitchFamily="34" charset="0"/>
                <a:ea typeface="MS PGothic" pitchFamily="34" charset="-128"/>
              </a:rPr>
              <a:t>”</a:t>
            </a:r>
            <a:r>
              <a:rPr lang="en-US" altLang="ja-JP" sz="2400">
                <a:solidFill>
                  <a:schemeClr val="folHlink"/>
                </a:solidFill>
                <a:latin typeface="Arial" pitchFamily="34" charset="0"/>
                <a:ea typeface="MS PGothic" pitchFamily="34" charset="-128"/>
              </a:rPr>
              <a:t>.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>
                <a:solidFill>
                  <a:schemeClr val="folHlink"/>
                </a:solidFill>
                <a:latin typeface="Arial" pitchFamily="34" charset="0"/>
                <a:ea typeface="MS PGothic" pitchFamily="34" charset="-128"/>
              </a:rPr>
              <a:t>Example:  How much </a:t>
            </a:r>
            <a:r>
              <a:rPr lang="en-US" altLang="en-US" sz="2400" u="sng">
                <a:solidFill>
                  <a:schemeClr val="folHlink"/>
                </a:solidFill>
                <a:latin typeface="Arial" pitchFamily="34" charset="0"/>
                <a:ea typeface="MS PGothic" pitchFamily="34" charset="-128"/>
              </a:rPr>
              <a:t>d</a:t>
            </a:r>
            <a:r>
              <a:rPr lang="en-US" altLang="en-US" sz="2400">
                <a:solidFill>
                  <a:schemeClr val="folHlink"/>
                </a:solidFill>
                <a:latin typeface="Arial" pitchFamily="34" charset="0"/>
                <a:ea typeface="MS PGothic" pitchFamily="34" charset="-128"/>
              </a:rPr>
              <a:t>ew would a </a:t>
            </a:r>
            <a:r>
              <a:rPr lang="en-US" altLang="en-US" sz="2400" u="sng">
                <a:solidFill>
                  <a:schemeClr val="folHlink"/>
                </a:solidFill>
                <a:latin typeface="Arial" pitchFamily="34" charset="0"/>
                <a:ea typeface="MS PGothic" pitchFamily="34" charset="-128"/>
              </a:rPr>
              <a:t>d</a:t>
            </a:r>
            <a:r>
              <a:rPr lang="en-US" altLang="en-US" sz="2400">
                <a:solidFill>
                  <a:schemeClr val="folHlink"/>
                </a:solidFill>
                <a:latin typeface="Arial" pitchFamily="34" charset="0"/>
                <a:ea typeface="MS PGothic" pitchFamily="34" charset="-128"/>
              </a:rPr>
              <a:t>ewdrop </a:t>
            </a:r>
            <a:r>
              <a:rPr lang="en-US" altLang="en-US" sz="2400" u="sng">
                <a:solidFill>
                  <a:schemeClr val="folHlink"/>
                </a:solidFill>
                <a:latin typeface="Arial" pitchFamily="34" charset="0"/>
                <a:ea typeface="MS PGothic" pitchFamily="34" charset="-128"/>
              </a:rPr>
              <a:t>d</a:t>
            </a:r>
            <a:r>
              <a:rPr lang="en-US" altLang="en-US" sz="2400">
                <a:solidFill>
                  <a:schemeClr val="folHlink"/>
                </a:solidFill>
                <a:latin typeface="Arial" pitchFamily="34" charset="0"/>
                <a:ea typeface="MS PGothic" pitchFamily="34" charset="-128"/>
              </a:rPr>
              <a:t>rop if a 			</a:t>
            </a:r>
            <a:r>
              <a:rPr lang="en-US" altLang="en-US" sz="2400" u="sng">
                <a:solidFill>
                  <a:schemeClr val="folHlink"/>
                </a:solidFill>
                <a:latin typeface="Arial" pitchFamily="34" charset="0"/>
                <a:ea typeface="MS PGothic" pitchFamily="34" charset="-128"/>
              </a:rPr>
              <a:t>d</a:t>
            </a:r>
            <a:r>
              <a:rPr lang="en-US" altLang="en-US" sz="2400">
                <a:solidFill>
                  <a:schemeClr val="folHlink"/>
                </a:solidFill>
                <a:latin typeface="Arial" pitchFamily="34" charset="0"/>
                <a:ea typeface="MS PGothic" pitchFamily="34" charset="-128"/>
              </a:rPr>
              <a:t>ewdrop </a:t>
            </a:r>
            <a:r>
              <a:rPr lang="en-US" altLang="en-US" sz="2400" u="sng">
                <a:solidFill>
                  <a:schemeClr val="folHlink"/>
                </a:solidFill>
                <a:latin typeface="Arial" pitchFamily="34" charset="0"/>
                <a:ea typeface="MS PGothic" pitchFamily="34" charset="-128"/>
              </a:rPr>
              <a:t>d</a:t>
            </a:r>
            <a:r>
              <a:rPr lang="en-US" altLang="en-US" sz="2400">
                <a:solidFill>
                  <a:schemeClr val="folHlink"/>
                </a:solidFill>
                <a:latin typeface="Arial" pitchFamily="34" charset="0"/>
                <a:ea typeface="MS PGothic" pitchFamily="34" charset="-128"/>
              </a:rPr>
              <a:t>id </a:t>
            </a:r>
            <a:r>
              <a:rPr lang="en-US" altLang="en-US" sz="2400" u="sng">
                <a:solidFill>
                  <a:schemeClr val="folHlink"/>
                </a:solidFill>
                <a:latin typeface="Arial" pitchFamily="34" charset="0"/>
                <a:ea typeface="MS PGothic" pitchFamily="34" charset="-128"/>
              </a:rPr>
              <a:t>d</a:t>
            </a:r>
            <a:r>
              <a:rPr lang="en-US" altLang="en-US" sz="2400">
                <a:solidFill>
                  <a:schemeClr val="folHlink"/>
                </a:solidFill>
                <a:latin typeface="Arial" pitchFamily="34" charset="0"/>
                <a:ea typeface="MS PGothic" pitchFamily="34" charset="-128"/>
              </a:rPr>
              <a:t>rop </a:t>
            </a:r>
            <a:r>
              <a:rPr lang="en-US" altLang="en-US" sz="2400" u="sng">
                <a:solidFill>
                  <a:schemeClr val="folHlink"/>
                </a:solidFill>
                <a:latin typeface="Arial" pitchFamily="34" charset="0"/>
                <a:ea typeface="MS PGothic" pitchFamily="34" charset="-128"/>
              </a:rPr>
              <a:t>d</a:t>
            </a:r>
            <a:r>
              <a:rPr lang="en-US" altLang="en-US" sz="2400">
                <a:solidFill>
                  <a:schemeClr val="folHlink"/>
                </a:solidFill>
                <a:latin typeface="Arial" pitchFamily="34" charset="0"/>
                <a:ea typeface="MS PGothic" pitchFamily="34" charset="-128"/>
              </a:rPr>
              <a:t>ew?</a:t>
            </a:r>
          </a:p>
        </p:txBody>
      </p:sp>
      <p:sp>
        <p:nvSpPr>
          <p:cNvPr id="17415" name="Rectangle 7"/>
          <p:cNvSpPr>
            <a:spLocks noChangeArrowheads="1"/>
          </p:cNvSpPr>
          <p:nvPr/>
        </p:nvSpPr>
        <p:spPr bwMode="auto">
          <a:xfrm>
            <a:off x="685800" y="2667000"/>
            <a:ext cx="7467600" cy="1524000"/>
          </a:xfrm>
          <a:prstGeom prst="rect">
            <a:avLst/>
          </a:prstGeom>
          <a:noFill/>
          <a:ln w="9525">
            <a:solidFill>
              <a:schemeClr val="fol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1" hangingPunct="1"/>
            <a:endParaRPr lang="en-US" altLang="en-US">
              <a:latin typeface="Arial" pitchFamily="34" charset="0"/>
              <a:ea typeface="MS PGothic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17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" dur="500"/>
                                        <p:tgtEl>
                                          <p:spTgt spid="17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3" grpId="0"/>
      <p:bldP spid="17414" grpId="0"/>
      <p:bldP spid="1741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2971800" y="1524000"/>
            <a:ext cx="5943600" cy="2289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algn="ctr" eaLnBrk="1" hangingPunct="1"/>
            <a:r>
              <a:rPr lang="en-US" altLang="en-US" b="1">
                <a:latin typeface="Arial" pitchFamily="34" charset="0"/>
                <a:ea typeface="MS PGothic" pitchFamily="34" charset="-128"/>
              </a:rPr>
              <a:t>She Walks in Beauty</a:t>
            </a:r>
          </a:p>
          <a:p>
            <a:pPr algn="ctr" eaLnBrk="1" hangingPunct="1"/>
            <a:r>
              <a:rPr lang="en-US" altLang="en-US" b="1">
                <a:latin typeface="Arial" pitchFamily="34" charset="0"/>
                <a:ea typeface="MS PGothic" pitchFamily="34" charset="-128"/>
              </a:rPr>
              <a:t>I.</a:t>
            </a:r>
          </a:p>
          <a:p>
            <a:pPr eaLnBrk="1" hangingPunct="1"/>
            <a:r>
              <a:rPr lang="en-US" altLang="en-US" b="1">
                <a:latin typeface="Arial" pitchFamily="34" charset="0"/>
                <a:ea typeface="MS PGothic" pitchFamily="34" charset="-128"/>
              </a:rPr>
              <a:t>She walks in beauty, like the night</a:t>
            </a:r>
          </a:p>
          <a:p>
            <a:pPr eaLnBrk="1" hangingPunct="1"/>
            <a:r>
              <a:rPr lang="en-US" altLang="en-US" b="1">
                <a:latin typeface="Arial" pitchFamily="34" charset="0"/>
                <a:ea typeface="MS PGothic" pitchFamily="34" charset="-128"/>
              </a:rPr>
              <a:t>	Of cloudless climes and starry skies;</a:t>
            </a:r>
          </a:p>
          <a:p>
            <a:pPr eaLnBrk="1" hangingPunct="1"/>
            <a:r>
              <a:rPr lang="en-US" altLang="en-US" b="1">
                <a:latin typeface="Arial" pitchFamily="34" charset="0"/>
                <a:ea typeface="MS PGothic" pitchFamily="34" charset="-128"/>
              </a:rPr>
              <a:t>And all that</a:t>
            </a:r>
            <a:r>
              <a:rPr lang="ja-JP" altLang="en-US" b="1">
                <a:latin typeface="Arial" pitchFamily="34" charset="0"/>
                <a:ea typeface="MS PGothic" pitchFamily="34" charset="-128"/>
              </a:rPr>
              <a:t>’</a:t>
            </a:r>
            <a:r>
              <a:rPr lang="en-US" altLang="ja-JP" b="1">
                <a:latin typeface="Arial" pitchFamily="34" charset="0"/>
                <a:ea typeface="MS PGothic" pitchFamily="34" charset="-128"/>
              </a:rPr>
              <a:t>s best of dark and bright</a:t>
            </a:r>
          </a:p>
          <a:p>
            <a:pPr eaLnBrk="1" hangingPunct="1"/>
            <a:r>
              <a:rPr lang="en-US" altLang="en-US" b="1">
                <a:latin typeface="Arial" pitchFamily="34" charset="0"/>
                <a:ea typeface="MS PGothic" pitchFamily="34" charset="-128"/>
              </a:rPr>
              <a:t>	Meet in her aspect and her eyes:</a:t>
            </a:r>
          </a:p>
          <a:p>
            <a:pPr eaLnBrk="1" hangingPunct="1"/>
            <a:r>
              <a:rPr lang="en-US" altLang="en-US" b="1">
                <a:latin typeface="Arial" pitchFamily="34" charset="0"/>
                <a:ea typeface="MS PGothic" pitchFamily="34" charset="-128"/>
              </a:rPr>
              <a:t>Thus mellowed to that tender light</a:t>
            </a:r>
          </a:p>
          <a:p>
            <a:pPr eaLnBrk="1" hangingPunct="1"/>
            <a:r>
              <a:rPr lang="en-US" altLang="en-US" b="1">
                <a:latin typeface="Arial" pitchFamily="34" charset="0"/>
                <a:ea typeface="MS PGothic" pitchFamily="34" charset="-128"/>
              </a:rPr>
              <a:t>	Which Heaven to gaudy day denies.</a:t>
            </a:r>
            <a:endParaRPr lang="en-US" altLang="en-US">
              <a:latin typeface="Arial" pitchFamily="34" charset="0"/>
              <a:ea typeface="MS PGothic" pitchFamily="34" charset="-128"/>
            </a:endParaRPr>
          </a:p>
        </p:txBody>
      </p:sp>
      <p:sp>
        <p:nvSpPr>
          <p:cNvPr id="13315" name="Text Box 7"/>
          <p:cNvSpPr txBox="1">
            <a:spLocks noChangeArrowheads="1"/>
          </p:cNvSpPr>
          <p:nvPr/>
        </p:nvSpPr>
        <p:spPr bwMode="auto">
          <a:xfrm>
            <a:off x="152400" y="0"/>
            <a:ext cx="2819400" cy="206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>
                <a:solidFill>
                  <a:schemeClr val="accent1"/>
                </a:solidFill>
                <a:latin typeface="Apple Butter" pitchFamily="2" charset="0"/>
                <a:ea typeface="MS PGothic" pitchFamily="34" charset="-128"/>
              </a:rPr>
              <a:t>Let</a:t>
            </a:r>
            <a:r>
              <a:rPr lang="ja-JP" altLang="en-US" sz="3200">
                <a:solidFill>
                  <a:schemeClr val="accent1"/>
                </a:solidFill>
                <a:latin typeface="Arial" pitchFamily="34" charset="0"/>
                <a:ea typeface="MS PGothic" pitchFamily="34" charset="-128"/>
              </a:rPr>
              <a:t>’</a:t>
            </a:r>
            <a:r>
              <a:rPr lang="en-US" altLang="ja-JP" sz="3200">
                <a:solidFill>
                  <a:schemeClr val="accent1"/>
                </a:solidFill>
                <a:latin typeface="Apple Butter" pitchFamily="2" charset="0"/>
                <a:ea typeface="MS PGothic" pitchFamily="34" charset="-128"/>
              </a:rPr>
              <a:t>s see what this looks like in a poem.</a:t>
            </a:r>
            <a:endParaRPr lang="en-US" altLang="en-US" sz="3200">
              <a:solidFill>
                <a:schemeClr val="accent1"/>
              </a:solidFill>
              <a:latin typeface="Apple Butter" pitchFamily="2" charset="0"/>
              <a:ea typeface="MS PGothic" pitchFamily="34" charset="-128"/>
            </a:endParaRPr>
          </a:p>
        </p:txBody>
      </p:sp>
      <p:sp>
        <p:nvSpPr>
          <p:cNvPr id="21517" name="AutoShape 13"/>
          <p:cNvSpPr>
            <a:spLocks noChangeArrowheads="1"/>
          </p:cNvSpPr>
          <p:nvPr/>
        </p:nvSpPr>
        <p:spPr bwMode="auto">
          <a:xfrm>
            <a:off x="5029200" y="533400"/>
            <a:ext cx="609600" cy="1828800"/>
          </a:xfrm>
          <a:prstGeom prst="downArrow">
            <a:avLst>
              <a:gd name="adj1" fmla="val 50000"/>
              <a:gd name="adj2" fmla="val 75000"/>
            </a:avLst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pPr algn="ctr" eaLnBrk="1" hangingPunct="1"/>
            <a:r>
              <a:rPr lang="en-US" altLang="en-US">
                <a:latin typeface="Apple Butter" pitchFamily="2" charset="0"/>
                <a:ea typeface="MS PGothic" pitchFamily="34" charset="-128"/>
              </a:rPr>
              <a:t>Alliteration</a:t>
            </a:r>
          </a:p>
        </p:txBody>
      </p:sp>
      <p:sp>
        <p:nvSpPr>
          <p:cNvPr id="21518" name="AutoShape 14"/>
          <p:cNvSpPr>
            <a:spLocks noChangeArrowheads="1"/>
          </p:cNvSpPr>
          <p:nvPr/>
        </p:nvSpPr>
        <p:spPr bwMode="auto">
          <a:xfrm>
            <a:off x="7010400" y="457200"/>
            <a:ext cx="609600" cy="1828800"/>
          </a:xfrm>
          <a:prstGeom prst="downArrow">
            <a:avLst>
              <a:gd name="adj1" fmla="val 50000"/>
              <a:gd name="adj2" fmla="val 75000"/>
            </a:avLst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pPr algn="ctr" eaLnBrk="1" hangingPunct="1"/>
            <a:r>
              <a:rPr lang="en-US" altLang="en-US">
                <a:latin typeface="Apple Butter" pitchFamily="2" charset="0"/>
                <a:ea typeface="MS PGothic" pitchFamily="34" charset="-128"/>
              </a:rPr>
              <a:t>Alliteration</a:t>
            </a:r>
          </a:p>
        </p:txBody>
      </p:sp>
      <p:sp>
        <p:nvSpPr>
          <p:cNvPr id="21519" name="AutoShape 15"/>
          <p:cNvSpPr>
            <a:spLocks noChangeArrowheads="1"/>
          </p:cNvSpPr>
          <p:nvPr/>
        </p:nvSpPr>
        <p:spPr bwMode="auto">
          <a:xfrm rot="10800000">
            <a:off x="6781800" y="3886200"/>
            <a:ext cx="609600" cy="1828800"/>
          </a:xfrm>
          <a:prstGeom prst="downArrow">
            <a:avLst>
              <a:gd name="adj1" fmla="val 50000"/>
              <a:gd name="adj2" fmla="val 75000"/>
            </a:avLst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pPr algn="ctr" eaLnBrk="1" hangingPunct="1"/>
            <a:r>
              <a:rPr lang="en-US" altLang="en-US">
                <a:latin typeface="Apple Butter" pitchFamily="2" charset="0"/>
                <a:ea typeface="MS PGothic" pitchFamily="34" charset="-128"/>
              </a:rPr>
              <a:t>Alliteration</a:t>
            </a:r>
          </a:p>
        </p:txBody>
      </p:sp>
      <p:sp>
        <p:nvSpPr>
          <p:cNvPr id="21520" name="Rectangle 16"/>
          <p:cNvSpPr>
            <a:spLocks noChangeArrowheads="1"/>
          </p:cNvSpPr>
          <p:nvPr/>
        </p:nvSpPr>
        <p:spPr bwMode="auto">
          <a:xfrm>
            <a:off x="6629400" y="3505200"/>
            <a:ext cx="1295400" cy="304800"/>
          </a:xfrm>
          <a:prstGeom prst="rect">
            <a:avLst/>
          </a:prstGeom>
          <a:noFill/>
          <a:ln w="9525">
            <a:solidFill>
              <a:srgbClr val="FE6497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1" hangingPunct="1"/>
            <a:endParaRPr lang="en-US" altLang="en-US">
              <a:latin typeface="Arial" pitchFamily="34" charset="0"/>
              <a:ea typeface="MS PGothic" pitchFamily="34" charset="-128"/>
            </a:endParaRPr>
          </a:p>
        </p:txBody>
      </p:sp>
      <p:sp>
        <p:nvSpPr>
          <p:cNvPr id="21521" name="Rectangle 17"/>
          <p:cNvSpPr>
            <a:spLocks noChangeArrowheads="1"/>
          </p:cNvSpPr>
          <p:nvPr/>
        </p:nvSpPr>
        <p:spPr bwMode="auto">
          <a:xfrm>
            <a:off x="6629400" y="2362200"/>
            <a:ext cx="1447800" cy="304800"/>
          </a:xfrm>
          <a:prstGeom prst="rect">
            <a:avLst/>
          </a:prstGeom>
          <a:noFill/>
          <a:ln w="9525">
            <a:solidFill>
              <a:srgbClr val="FE6497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1" hangingPunct="1"/>
            <a:endParaRPr lang="en-US" altLang="en-US">
              <a:latin typeface="Arial" pitchFamily="34" charset="0"/>
              <a:ea typeface="MS PGothic" pitchFamily="34" charset="-128"/>
            </a:endParaRPr>
          </a:p>
        </p:txBody>
      </p:sp>
      <p:sp>
        <p:nvSpPr>
          <p:cNvPr id="21522" name="Rectangle 18"/>
          <p:cNvSpPr>
            <a:spLocks noChangeArrowheads="1"/>
          </p:cNvSpPr>
          <p:nvPr/>
        </p:nvSpPr>
        <p:spPr bwMode="auto">
          <a:xfrm>
            <a:off x="4267200" y="2362200"/>
            <a:ext cx="1905000" cy="304800"/>
          </a:xfrm>
          <a:prstGeom prst="rect">
            <a:avLst/>
          </a:prstGeom>
          <a:noFill/>
          <a:ln w="9525">
            <a:solidFill>
              <a:srgbClr val="FE6497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1" hangingPunct="1"/>
            <a:endParaRPr lang="en-US" altLang="en-US">
              <a:latin typeface="Arial" pitchFamily="34" charset="0"/>
              <a:ea typeface="MS PGothic" pitchFamily="34" charset="-128"/>
            </a:endParaRPr>
          </a:p>
        </p:txBody>
      </p:sp>
      <p:sp>
        <p:nvSpPr>
          <p:cNvPr id="21523" name="Text Box 19"/>
          <p:cNvSpPr txBox="1">
            <a:spLocks noChangeArrowheads="1"/>
          </p:cNvSpPr>
          <p:nvPr/>
        </p:nvSpPr>
        <p:spPr bwMode="auto">
          <a:xfrm>
            <a:off x="533400" y="4419600"/>
            <a:ext cx="59436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solidFill>
                  <a:srgbClr val="FE6497"/>
                </a:solidFill>
                <a:latin typeface="Apple Butter" pitchFamily="2" charset="0"/>
                <a:ea typeface="MS PGothic" pitchFamily="34" charset="-128"/>
              </a:rPr>
              <a:t>These examples use the beginning sounds of words only twice in a line, but by definition, that</a:t>
            </a:r>
            <a:r>
              <a:rPr lang="ja-JP" altLang="en-US" sz="2400">
                <a:solidFill>
                  <a:srgbClr val="FE6497"/>
                </a:solidFill>
                <a:latin typeface="Arial" pitchFamily="34" charset="0"/>
                <a:ea typeface="MS PGothic" pitchFamily="34" charset="-128"/>
              </a:rPr>
              <a:t>’</a:t>
            </a:r>
            <a:r>
              <a:rPr lang="en-US" altLang="ja-JP" sz="2400">
                <a:solidFill>
                  <a:srgbClr val="FE6497"/>
                </a:solidFill>
                <a:latin typeface="Apple Butter" pitchFamily="2" charset="0"/>
                <a:ea typeface="MS PGothic" pitchFamily="34" charset="-128"/>
              </a:rPr>
              <a:t>s all you need.</a:t>
            </a:r>
            <a:endParaRPr lang="en-US" altLang="en-US" sz="2400">
              <a:solidFill>
                <a:srgbClr val="FE6497"/>
              </a:solidFill>
              <a:latin typeface="Apple Butter" pitchFamily="2" charset="0"/>
              <a:ea typeface="MS PGothic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21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215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15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15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15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5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8" grpId="0"/>
      <p:bldP spid="21517" grpId="0" animBg="1"/>
      <p:bldP spid="21518" grpId="0" animBg="1"/>
      <p:bldP spid="21519" grpId="0" animBg="1"/>
      <p:bldP spid="21520" grpId="0" animBg="1"/>
      <p:bldP spid="21521" grpId="0" animBg="1"/>
      <p:bldP spid="21522" grpId="0" animBg="1"/>
      <p:bldP spid="2152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WordArt 4"/>
          <p:cNvSpPr>
            <a:spLocks noChangeArrowheads="1" noChangeShapeType="1" noTextEdit="1"/>
          </p:cNvSpPr>
          <p:nvPr/>
        </p:nvSpPr>
        <p:spPr bwMode="auto">
          <a:xfrm>
            <a:off x="381000" y="381000"/>
            <a:ext cx="3276600" cy="106680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82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</a:rPr>
              <a:t>Onomatopoeia</a:t>
            </a:r>
            <a:endParaRPr lang="ar-EG" sz="3600" kern="10">
              <a:ln w="9525">
                <a:round/>
                <a:headEnd/>
                <a:tailEnd/>
              </a:ln>
              <a:gradFill rotWithShape="1">
                <a:gsLst>
                  <a:gs pos="0">
                    <a:srgbClr val="FFE701"/>
                  </a:gs>
                  <a:gs pos="100000">
                    <a:srgbClr val="FE3E02"/>
                  </a:gs>
                </a:gsLst>
                <a:lin ang="5400000" scaled="1"/>
              </a:gradFill>
              <a:latin typeface="Impact"/>
            </a:endParaRPr>
          </a:p>
        </p:txBody>
      </p:sp>
      <p:sp>
        <p:nvSpPr>
          <p:cNvPr id="49157" name="Text Box 5"/>
          <p:cNvSpPr txBox="1">
            <a:spLocks noChangeArrowheads="1"/>
          </p:cNvSpPr>
          <p:nvPr/>
        </p:nvSpPr>
        <p:spPr bwMode="auto">
          <a:xfrm>
            <a:off x="2971800" y="1143000"/>
            <a:ext cx="5791200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>
                <a:latin typeface="Apple Butter" pitchFamily="2" charset="0"/>
                <a:ea typeface="MS PGothic" pitchFamily="34" charset="-128"/>
              </a:rPr>
              <a:t>Words that spell out sounds; words that sound like what they mean.</a:t>
            </a:r>
          </a:p>
        </p:txBody>
      </p:sp>
      <p:grpSp>
        <p:nvGrpSpPr>
          <p:cNvPr id="49160" name="Group 8"/>
          <p:cNvGrpSpPr>
            <a:grpSpLocks/>
          </p:cNvGrpSpPr>
          <p:nvPr/>
        </p:nvGrpSpPr>
        <p:grpSpPr bwMode="auto">
          <a:xfrm>
            <a:off x="685800" y="2743200"/>
            <a:ext cx="7696200" cy="609600"/>
            <a:chOff x="432" y="1680"/>
            <a:chExt cx="4848" cy="384"/>
          </a:xfrm>
        </p:grpSpPr>
        <p:sp>
          <p:nvSpPr>
            <p:cNvPr id="14346" name="Text Box 6"/>
            <p:cNvSpPr txBox="1">
              <a:spLocks noChangeArrowheads="1"/>
            </p:cNvSpPr>
            <p:nvPr/>
          </p:nvSpPr>
          <p:spPr bwMode="auto">
            <a:xfrm>
              <a:off x="432" y="1680"/>
              <a:ext cx="484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entury Gothic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entury Gothic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entury Gothic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entury Gothic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entury Gothic" pitchFamily="34" charset="0"/>
                </a:defRPr>
              </a:lvl5pPr>
              <a:lvl6pPr marL="2514600" indent="-228600" algn="l" defTabSz="457200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entury Gothic" pitchFamily="34" charset="0"/>
                </a:defRPr>
              </a:lvl6pPr>
              <a:lvl7pPr marL="2971800" indent="-228600" algn="l" defTabSz="457200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entury Gothic" pitchFamily="34" charset="0"/>
                </a:defRPr>
              </a:lvl7pPr>
              <a:lvl8pPr marL="3429000" indent="-228600" algn="l" defTabSz="457200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entury Gothic" pitchFamily="34" charset="0"/>
                </a:defRPr>
              </a:lvl8pPr>
              <a:lvl9pPr marL="3886200" indent="-228600" algn="l" defTabSz="457200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entury Gothic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2400">
                  <a:solidFill>
                    <a:schemeClr val="folHlink"/>
                  </a:solidFill>
                  <a:latin typeface="Arial" pitchFamily="34" charset="0"/>
                  <a:ea typeface="MS PGothic" pitchFamily="34" charset="-128"/>
                </a:rPr>
                <a:t>Examples:  growl, hiss, pop, boom, crack, ptthhhbbb.</a:t>
              </a:r>
            </a:p>
          </p:txBody>
        </p:sp>
        <p:sp>
          <p:nvSpPr>
            <p:cNvPr id="14347" name="Rectangle 7"/>
            <p:cNvSpPr>
              <a:spLocks noChangeArrowheads="1"/>
            </p:cNvSpPr>
            <p:nvPr/>
          </p:nvSpPr>
          <p:spPr bwMode="auto">
            <a:xfrm>
              <a:off x="528" y="1680"/>
              <a:ext cx="4704" cy="384"/>
            </a:xfrm>
            <a:prstGeom prst="rect">
              <a:avLst/>
            </a:prstGeom>
            <a:noFill/>
            <a:ln w="9525">
              <a:solidFill>
                <a:schemeClr val="folHlink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eaLnBrk="1" hangingPunct="1"/>
              <a:endParaRPr lang="en-US" altLang="en-US">
                <a:latin typeface="Arial" pitchFamily="34" charset="0"/>
                <a:ea typeface="MS PGothic" pitchFamily="34" charset="-128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91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91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91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916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91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916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91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916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91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916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916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4"/>
          <p:cNvSpPr txBox="1">
            <a:spLocks noChangeArrowheads="1"/>
          </p:cNvSpPr>
          <p:nvPr/>
        </p:nvSpPr>
        <p:spPr bwMode="auto">
          <a:xfrm>
            <a:off x="152400" y="0"/>
            <a:ext cx="2819400" cy="206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>
                <a:solidFill>
                  <a:schemeClr val="accent1"/>
                </a:solidFill>
                <a:latin typeface="Apple Butter" pitchFamily="2" charset="0"/>
                <a:ea typeface="MS PGothic" pitchFamily="34" charset="-128"/>
              </a:rPr>
              <a:t>Let</a:t>
            </a:r>
            <a:r>
              <a:rPr lang="ja-JP" altLang="en-US" sz="3200">
                <a:solidFill>
                  <a:schemeClr val="accent1"/>
                </a:solidFill>
                <a:latin typeface="Arial" pitchFamily="34" charset="0"/>
                <a:ea typeface="MS PGothic" pitchFamily="34" charset="-128"/>
              </a:rPr>
              <a:t>’</a:t>
            </a:r>
            <a:r>
              <a:rPr lang="en-US" altLang="ja-JP" sz="3200">
                <a:solidFill>
                  <a:schemeClr val="accent1"/>
                </a:solidFill>
                <a:latin typeface="Apple Butter" pitchFamily="2" charset="0"/>
                <a:ea typeface="MS PGothic" pitchFamily="34" charset="-128"/>
              </a:rPr>
              <a:t>s see what this looks like in a poem.</a:t>
            </a:r>
            <a:endParaRPr lang="en-US" altLang="en-US" sz="3200">
              <a:solidFill>
                <a:schemeClr val="accent1"/>
              </a:solidFill>
              <a:latin typeface="Apple Butter" pitchFamily="2" charset="0"/>
              <a:ea typeface="MS PGothic" pitchFamily="34" charset="-128"/>
            </a:endParaRPr>
          </a:p>
        </p:txBody>
      </p:sp>
      <p:grpSp>
        <p:nvGrpSpPr>
          <p:cNvPr id="50181" name="Group 5"/>
          <p:cNvGrpSpPr>
            <a:grpSpLocks/>
          </p:cNvGrpSpPr>
          <p:nvPr/>
        </p:nvGrpSpPr>
        <p:grpSpPr bwMode="auto">
          <a:xfrm>
            <a:off x="2895600" y="228600"/>
            <a:ext cx="6019800" cy="6524625"/>
            <a:chOff x="960" y="2064"/>
            <a:chExt cx="3648" cy="2160"/>
          </a:xfrm>
        </p:grpSpPr>
        <p:sp>
          <p:nvSpPr>
            <p:cNvPr id="15367" name="Rectangle 6"/>
            <p:cNvSpPr>
              <a:spLocks noChangeArrowheads="1"/>
            </p:cNvSpPr>
            <p:nvPr/>
          </p:nvSpPr>
          <p:spPr bwMode="auto">
            <a:xfrm>
              <a:off x="960" y="2064"/>
              <a:ext cx="3648" cy="216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 altLang="en-US">
                <a:latin typeface="Arial" pitchFamily="34" charset="0"/>
                <a:ea typeface="MS PGothic" pitchFamily="34" charset="-128"/>
              </a:endParaRPr>
            </a:p>
          </p:txBody>
        </p:sp>
        <p:sp>
          <p:nvSpPr>
            <p:cNvPr id="15368" name="Text Box 7"/>
            <p:cNvSpPr txBox="1">
              <a:spLocks noChangeArrowheads="1"/>
            </p:cNvSpPr>
            <p:nvPr/>
          </p:nvSpPr>
          <p:spPr bwMode="auto">
            <a:xfrm>
              <a:off x="1056" y="2112"/>
              <a:ext cx="3456" cy="20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entury Gothic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entury Gothic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entury Gothic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entury Gothic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entury Gothic" pitchFamily="34" charset="0"/>
                </a:defRPr>
              </a:lvl5pPr>
              <a:lvl6pPr marL="2514600" indent="-228600" algn="l" defTabSz="457200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entury Gothic" pitchFamily="34" charset="0"/>
                </a:defRPr>
              </a:lvl6pPr>
              <a:lvl7pPr marL="2971800" indent="-228600" algn="l" defTabSz="457200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entury Gothic" pitchFamily="34" charset="0"/>
                </a:defRPr>
              </a:lvl7pPr>
              <a:lvl8pPr marL="3429000" indent="-228600" algn="l" defTabSz="457200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entury Gothic" pitchFamily="34" charset="0"/>
                </a:defRPr>
              </a:lvl8pPr>
              <a:lvl9pPr marL="3886200" indent="-228600" algn="l" defTabSz="457200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entury Gothic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2000">
                  <a:latin typeface="Arial" pitchFamily="34" charset="0"/>
                  <a:ea typeface="MS PGothic" pitchFamily="34" charset="-128"/>
                </a:rPr>
                <a:t>Noise Day</a:t>
              </a:r>
            </a:p>
            <a:p>
              <a:pPr algn="ctr" eaLnBrk="1" hangingPunct="1">
                <a:spcBef>
                  <a:spcPct val="50000"/>
                </a:spcBef>
              </a:pPr>
              <a:r>
                <a:rPr lang="en-US" altLang="en-US" sz="2000" b="1">
                  <a:latin typeface="Arial" pitchFamily="34" charset="0"/>
                  <a:ea typeface="MS PGothic" pitchFamily="34" charset="-128"/>
                </a:rPr>
                <a:t>by Shel Silverstein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en-US" altLang="en-US" sz="2000">
                  <a:latin typeface="Arial" pitchFamily="34" charset="0"/>
                  <a:ea typeface="MS PGothic" pitchFamily="34" charset="-128"/>
                </a:rPr>
                <a:t>Let</a:t>
              </a:r>
              <a:r>
                <a:rPr lang="ja-JP" altLang="en-US" sz="2000">
                  <a:latin typeface="Arial" pitchFamily="34" charset="0"/>
                  <a:ea typeface="MS PGothic" pitchFamily="34" charset="-128"/>
                </a:rPr>
                <a:t>’</a:t>
              </a:r>
              <a:r>
                <a:rPr lang="en-US" altLang="ja-JP" sz="2000">
                  <a:latin typeface="Arial" pitchFamily="34" charset="0"/>
                  <a:ea typeface="MS PGothic" pitchFamily="34" charset="-128"/>
                </a:rPr>
                <a:t>s have one day for girls and boyses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en-US" altLang="en-US" sz="2000">
                  <a:latin typeface="Arial" pitchFamily="34" charset="0"/>
                  <a:ea typeface="MS PGothic" pitchFamily="34" charset="-128"/>
                </a:rPr>
                <a:t>When you can make the grandest noises.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en-US" altLang="en-US" sz="2000">
                  <a:solidFill>
                    <a:srgbClr val="FE6497"/>
                  </a:solidFill>
                  <a:latin typeface="Arial" pitchFamily="34" charset="0"/>
                  <a:ea typeface="MS PGothic" pitchFamily="34" charset="-128"/>
                </a:rPr>
                <a:t>Screech</a:t>
              </a:r>
              <a:r>
                <a:rPr lang="en-US" altLang="en-US" sz="2000">
                  <a:latin typeface="Arial" pitchFamily="34" charset="0"/>
                  <a:ea typeface="MS PGothic" pitchFamily="34" charset="-128"/>
                </a:rPr>
                <a:t>, scream, holler, and yell – 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en-US" altLang="en-US" sz="2000">
                  <a:solidFill>
                    <a:srgbClr val="FE6497"/>
                  </a:solidFill>
                  <a:latin typeface="Arial" pitchFamily="34" charset="0"/>
                  <a:ea typeface="MS PGothic" pitchFamily="34" charset="-128"/>
                </a:rPr>
                <a:t>Buzz</a:t>
              </a:r>
              <a:r>
                <a:rPr lang="en-US" altLang="en-US" sz="2000">
                  <a:latin typeface="Arial" pitchFamily="34" charset="0"/>
                  <a:ea typeface="MS PGothic" pitchFamily="34" charset="-128"/>
                </a:rPr>
                <a:t> a buzzer, </a:t>
              </a:r>
              <a:r>
                <a:rPr lang="en-US" altLang="en-US" sz="2000">
                  <a:solidFill>
                    <a:srgbClr val="FE6497"/>
                  </a:solidFill>
                  <a:latin typeface="Arial" pitchFamily="34" charset="0"/>
                  <a:ea typeface="MS PGothic" pitchFamily="34" charset="-128"/>
                </a:rPr>
                <a:t>clang</a:t>
              </a:r>
              <a:r>
                <a:rPr lang="en-US" altLang="en-US" sz="2000">
                  <a:latin typeface="Arial" pitchFamily="34" charset="0"/>
                  <a:ea typeface="MS PGothic" pitchFamily="34" charset="-128"/>
                </a:rPr>
                <a:t> a bell,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en-US" altLang="en-US" sz="2000">
                  <a:latin typeface="Arial" pitchFamily="34" charset="0"/>
                  <a:ea typeface="MS PGothic" pitchFamily="34" charset="-128"/>
                </a:rPr>
                <a:t>Sneeze – hiccup – whistle – shout,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en-US" altLang="en-US" sz="2000">
                  <a:latin typeface="Arial" pitchFamily="34" charset="0"/>
                  <a:ea typeface="MS PGothic" pitchFamily="34" charset="-128"/>
                </a:rPr>
                <a:t>Laugh until your lungs wear out,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en-US" altLang="en-US" sz="2000">
                  <a:solidFill>
                    <a:srgbClr val="FE6497"/>
                  </a:solidFill>
                  <a:latin typeface="Arial" pitchFamily="34" charset="0"/>
                  <a:ea typeface="MS PGothic" pitchFamily="34" charset="-128"/>
                </a:rPr>
                <a:t>Toot</a:t>
              </a:r>
              <a:r>
                <a:rPr lang="en-US" altLang="en-US" sz="2000">
                  <a:latin typeface="Arial" pitchFamily="34" charset="0"/>
                  <a:ea typeface="MS PGothic" pitchFamily="34" charset="-128"/>
                </a:rPr>
                <a:t> a whistle, kick a can,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en-US" altLang="en-US" sz="2000">
                  <a:solidFill>
                    <a:srgbClr val="FE6497"/>
                  </a:solidFill>
                  <a:latin typeface="Arial" pitchFamily="34" charset="0"/>
                  <a:ea typeface="MS PGothic" pitchFamily="34" charset="-128"/>
                </a:rPr>
                <a:t>Bang</a:t>
              </a:r>
              <a:r>
                <a:rPr lang="en-US" altLang="en-US" sz="2000">
                  <a:latin typeface="Arial" pitchFamily="34" charset="0"/>
                  <a:ea typeface="MS PGothic" pitchFamily="34" charset="-128"/>
                </a:rPr>
                <a:t> a spoon against a pan,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en-US" altLang="en-US" sz="2000">
                  <a:latin typeface="Arial" pitchFamily="34" charset="0"/>
                  <a:ea typeface="MS PGothic" pitchFamily="34" charset="-128"/>
                </a:rPr>
                <a:t>Sing, yodel, bellow, hum,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en-US" altLang="en-US" sz="2000">
                  <a:latin typeface="Arial" pitchFamily="34" charset="0"/>
                  <a:ea typeface="MS PGothic" pitchFamily="34" charset="-128"/>
                </a:rPr>
                <a:t>Blow a horn, beat a drum,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en-US" altLang="en-US" sz="2000">
                  <a:solidFill>
                    <a:srgbClr val="FE6497"/>
                  </a:solidFill>
                  <a:latin typeface="Arial" pitchFamily="34" charset="0"/>
                  <a:ea typeface="MS PGothic" pitchFamily="34" charset="-128"/>
                </a:rPr>
                <a:t>Rattle</a:t>
              </a:r>
              <a:r>
                <a:rPr lang="en-US" altLang="en-US" sz="2000">
                  <a:latin typeface="Arial" pitchFamily="34" charset="0"/>
                  <a:ea typeface="MS PGothic" pitchFamily="34" charset="-128"/>
                </a:rPr>
                <a:t> a window, slam a door,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en-US" altLang="en-US" sz="2000">
                  <a:latin typeface="Arial" pitchFamily="34" charset="0"/>
                  <a:ea typeface="MS PGothic" pitchFamily="34" charset="-128"/>
                </a:rPr>
                <a:t>Scrape a rake across the floor . . ..</a:t>
              </a:r>
            </a:p>
          </p:txBody>
        </p:sp>
      </p:grpSp>
      <p:sp>
        <p:nvSpPr>
          <p:cNvPr id="50184" name="AutoShape 8"/>
          <p:cNvSpPr>
            <a:spLocks noChangeArrowheads="1"/>
          </p:cNvSpPr>
          <p:nvPr/>
        </p:nvSpPr>
        <p:spPr bwMode="auto">
          <a:xfrm>
            <a:off x="381000" y="2438400"/>
            <a:ext cx="2362200" cy="914400"/>
          </a:xfrm>
          <a:prstGeom prst="rightArrow">
            <a:avLst>
              <a:gd name="adj1" fmla="val 50000"/>
              <a:gd name="adj2" fmla="val 6458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altLang="en-US" b="1">
                <a:latin typeface="Apple Butter" pitchFamily="2" charset="0"/>
                <a:ea typeface="MS PGothic" pitchFamily="34" charset="-128"/>
              </a:rPr>
              <a:t>Onomatopoeia</a:t>
            </a:r>
          </a:p>
        </p:txBody>
      </p:sp>
      <p:sp>
        <p:nvSpPr>
          <p:cNvPr id="50185" name="Text Box 9"/>
          <p:cNvSpPr txBox="1">
            <a:spLocks noChangeArrowheads="1"/>
          </p:cNvSpPr>
          <p:nvPr/>
        </p:nvSpPr>
        <p:spPr bwMode="auto">
          <a:xfrm>
            <a:off x="450850" y="4419600"/>
            <a:ext cx="2286000" cy="146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FE6497"/>
                </a:solidFill>
                <a:latin typeface="Ghostwriter" pitchFamily="2" charset="0"/>
                <a:ea typeface="MS PGothic" pitchFamily="34" charset="-128"/>
              </a:rPr>
              <a:t>Several other words not highlighted could also be considered as onomatopoeia.  Can you find any?</a:t>
            </a:r>
          </a:p>
        </p:txBody>
      </p:sp>
      <p:sp>
        <p:nvSpPr>
          <p:cNvPr id="50186" name="Cloud">
            <a:extLst>
              <a:ext uri="{FF2B5EF4-FFF2-40B4-BE49-F238E27FC236}"/>
            </a:extLst>
          </p:cNvPr>
          <p:cNvSpPr>
            <a:spLocks noChangeAspect="1" noEditPoints="1" noChangeArrowheads="1"/>
          </p:cNvSpPr>
          <p:nvPr/>
        </p:nvSpPr>
        <p:spPr bwMode="auto">
          <a:xfrm>
            <a:off x="0" y="4038600"/>
            <a:ext cx="2819400" cy="2438400"/>
          </a:xfrm>
          <a:custGeom>
            <a:avLst/>
            <a:gdLst>
              <a:gd name="T0" fmla="*/ 8745 w 21600"/>
              <a:gd name="T1" fmla="*/ 1219200 h 21600"/>
              <a:gd name="T2" fmla="*/ 1409700 w 21600"/>
              <a:gd name="T3" fmla="*/ 2435804 h 21600"/>
              <a:gd name="T4" fmla="*/ 2817051 w 21600"/>
              <a:gd name="T5" fmla="*/ 1219200 h 21600"/>
              <a:gd name="T6" fmla="*/ 1409700 w 21600"/>
              <a:gd name="T7" fmla="*/ 139418 h 21600"/>
              <a:gd name="T8" fmla="*/ 0 60000 65536"/>
              <a:gd name="T9" fmla="*/ 0 60000 65536"/>
              <a:gd name="T10" fmla="*/ 0 60000 65536"/>
              <a:gd name="T11" fmla="*/ 0 60000 65536"/>
              <a:gd name="T12" fmla="*/ 2977 w 21600"/>
              <a:gd name="T13" fmla="*/ 3262 h 21600"/>
              <a:gd name="T14" fmla="*/ 17087 w 21600"/>
              <a:gd name="T15" fmla="*/ 1733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-1" y="8613"/>
                  <a:pt x="-1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4" y="13940"/>
                  <a:pt x="474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299"/>
                  <a:pt x="6247" y="20299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6"/>
                  <a:pt x="11036" y="21596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6"/>
                  <a:pt x="15802" y="18946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-1"/>
                  <a:pt x="16758" y="-1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-1"/>
                  <a:pt x="13174" y="-1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49"/>
                  <a:pt x="9358" y="649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1"/>
                  <a:pt x="5288" y="1971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lnTo>
                  <a:pt x="1949" y="7180"/>
                </a:ln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09"/>
                  <a:pt x="2172" y="13109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noFill/>
          <a:ln w="9525">
            <a:solidFill>
              <a:schemeClr val="bg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7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BE7D"/>
                </a:solidFill>
              </a14:hiddenFill>
            </a:ext>
          </a:extLst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MS PGothic" panose="020B0600070205080204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0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01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01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01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018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018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018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018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018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018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018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018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01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01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01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01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01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01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01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0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84" grpId="0" animBg="1"/>
      <p:bldP spid="5018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3" name="Rectangle 3"/>
          <p:cNvSpPr>
            <a:spLocks noGrp="1" noChangeArrowheads="1"/>
          </p:cNvSpPr>
          <p:nvPr>
            <p:ph idx="1"/>
          </p:nvPr>
        </p:nvSpPr>
        <p:spPr>
          <a:xfrm>
            <a:off x="2743200" y="990600"/>
            <a:ext cx="5943600" cy="1981200"/>
          </a:xfrm>
        </p:spPr>
        <p:txBody>
          <a:bodyPr/>
          <a:lstStyle/>
          <a:p>
            <a:pPr algn="l" rtl="0" eaLnBrk="1" hangingPunct="1">
              <a:buFontTx/>
              <a:buNone/>
            </a:pPr>
            <a:r>
              <a:rPr lang="en-US" altLang="en-US" smtClean="0"/>
              <a:t>	A comparison between two usually unrelated things using the word </a:t>
            </a:r>
            <a:r>
              <a:rPr lang="ja-JP" altLang="en-US" smtClean="0"/>
              <a:t>“</a:t>
            </a:r>
            <a:r>
              <a:rPr lang="en-US" altLang="ja-JP" smtClean="0"/>
              <a:t>like</a:t>
            </a:r>
            <a:r>
              <a:rPr lang="ja-JP" altLang="en-US" smtClean="0"/>
              <a:t>”</a:t>
            </a:r>
            <a:r>
              <a:rPr lang="en-US" altLang="ja-JP" smtClean="0"/>
              <a:t> or </a:t>
            </a:r>
            <a:r>
              <a:rPr lang="ja-JP" altLang="en-US" smtClean="0"/>
              <a:t>“</a:t>
            </a:r>
            <a:r>
              <a:rPr lang="en-US" altLang="ja-JP" smtClean="0"/>
              <a:t>as</a:t>
            </a:r>
            <a:r>
              <a:rPr lang="ja-JP" altLang="en-US" smtClean="0"/>
              <a:t>”</a:t>
            </a:r>
            <a:r>
              <a:rPr lang="en-US" altLang="ja-JP" smtClean="0"/>
              <a:t>.</a:t>
            </a:r>
          </a:p>
          <a:p>
            <a:pPr algn="l" rtl="0" eaLnBrk="1" hangingPunct="1"/>
            <a:endParaRPr lang="en-US" altLang="en-US" smtClean="0"/>
          </a:p>
        </p:txBody>
      </p:sp>
      <p:sp>
        <p:nvSpPr>
          <p:cNvPr id="87044" name="AutoShape 4"/>
          <p:cNvSpPr>
            <a:spLocks noChangeArrowheads="1" noChangeShapeType="1" noTextEdit="1"/>
          </p:cNvSpPr>
          <p:nvPr/>
        </p:nvSpPr>
        <p:spPr bwMode="auto">
          <a:xfrm>
            <a:off x="457200" y="274638"/>
            <a:ext cx="3505200" cy="114300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82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</a:rPr>
              <a:t>Simile</a:t>
            </a:r>
            <a:endParaRPr lang="ar-EG" sz="3600" kern="10">
              <a:ln w="9525">
                <a:round/>
                <a:headEnd/>
                <a:tailEnd/>
              </a:ln>
              <a:gradFill rotWithShape="1">
                <a:gsLst>
                  <a:gs pos="0">
                    <a:srgbClr val="FFE701"/>
                  </a:gs>
                  <a:gs pos="100000">
                    <a:srgbClr val="FE3E02"/>
                  </a:gs>
                </a:gsLst>
                <a:lin ang="5400000" scaled="1"/>
              </a:gradFill>
              <a:latin typeface="Impact"/>
            </a:endParaRPr>
          </a:p>
        </p:txBody>
      </p:sp>
      <p:sp>
        <p:nvSpPr>
          <p:cNvPr id="87045" name="Text Box 5"/>
          <p:cNvSpPr txBox="1">
            <a:spLocks noChangeArrowheads="1"/>
          </p:cNvSpPr>
          <p:nvPr/>
        </p:nvSpPr>
        <p:spPr bwMode="auto">
          <a:xfrm>
            <a:off x="990600" y="3048000"/>
            <a:ext cx="6781800" cy="1196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eaLnBrk="1" hangingPunct="1"/>
            <a:r>
              <a:rPr lang="en-US" altLang="en-US" sz="2400">
                <a:solidFill>
                  <a:schemeClr val="folHlink"/>
                </a:solidFill>
                <a:latin typeface="Arial" pitchFamily="34" charset="0"/>
                <a:ea typeface="MS PGothic" pitchFamily="34" charset="-128"/>
              </a:rPr>
              <a:t>Examples:  </a:t>
            </a:r>
          </a:p>
          <a:p>
            <a:pPr eaLnBrk="1" hangingPunct="1"/>
            <a:r>
              <a:rPr lang="en-US" altLang="en-US" sz="2400">
                <a:solidFill>
                  <a:schemeClr val="folHlink"/>
                </a:solidFill>
                <a:latin typeface="Arial" pitchFamily="34" charset="0"/>
                <a:ea typeface="MS PGothic" pitchFamily="34" charset="-128"/>
              </a:rPr>
              <a:t>	Joe is as hungry </a:t>
            </a:r>
            <a:r>
              <a:rPr lang="en-US" altLang="en-US" sz="2400" u="sng">
                <a:solidFill>
                  <a:schemeClr val="folHlink"/>
                </a:solidFill>
                <a:latin typeface="Arial" pitchFamily="34" charset="0"/>
                <a:ea typeface="MS PGothic" pitchFamily="34" charset="-128"/>
              </a:rPr>
              <a:t>as</a:t>
            </a:r>
            <a:r>
              <a:rPr lang="en-US" altLang="en-US" sz="2400">
                <a:solidFill>
                  <a:schemeClr val="folHlink"/>
                </a:solidFill>
                <a:latin typeface="Arial" pitchFamily="34" charset="0"/>
                <a:ea typeface="MS PGothic" pitchFamily="34" charset="-128"/>
              </a:rPr>
              <a:t> a bear.</a:t>
            </a:r>
          </a:p>
          <a:p>
            <a:pPr eaLnBrk="1" hangingPunct="1"/>
            <a:r>
              <a:rPr lang="en-US" altLang="en-US" sz="2400">
                <a:solidFill>
                  <a:schemeClr val="folHlink"/>
                </a:solidFill>
                <a:latin typeface="Arial" pitchFamily="34" charset="0"/>
                <a:ea typeface="MS PGothic" pitchFamily="34" charset="-128"/>
              </a:rPr>
              <a:t>	In the morning, Rae is </a:t>
            </a:r>
            <a:r>
              <a:rPr lang="en-US" altLang="en-US" sz="2400" u="sng">
                <a:solidFill>
                  <a:schemeClr val="folHlink"/>
                </a:solidFill>
                <a:latin typeface="Arial" pitchFamily="34" charset="0"/>
                <a:ea typeface="MS PGothic" pitchFamily="34" charset="-128"/>
              </a:rPr>
              <a:t>like</a:t>
            </a:r>
            <a:r>
              <a:rPr lang="en-US" altLang="en-US" sz="2400">
                <a:solidFill>
                  <a:schemeClr val="folHlink"/>
                </a:solidFill>
                <a:latin typeface="Arial" pitchFamily="34" charset="0"/>
                <a:ea typeface="MS PGothic" pitchFamily="34" charset="-128"/>
              </a:rPr>
              <a:t> an angry lion.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7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3" grpId="0" build="p"/>
      <p:bldP spid="87044" grpId="0" animBg="1"/>
      <p:bldP spid="8704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5" name="Text Box 3"/>
          <p:cNvSpPr>
            <a:spLocks noGrp="1" noChangeArrowheads="1"/>
          </p:cNvSpPr>
          <p:nvPr>
            <p:ph type="title"/>
          </p:nvPr>
        </p:nvSpPr>
        <p:spPr>
          <a:xfrm>
            <a:off x="228600" y="274638"/>
            <a:ext cx="3505200" cy="6354762"/>
          </a:xfrm>
        </p:spPr>
        <p:txBody>
          <a:bodyPr/>
          <a:lstStyle/>
          <a:p>
            <a:pPr algn="ctr" rtl="0" eaLnBrk="1" hangingPunct="1">
              <a:spcBef>
                <a:spcPct val="50000"/>
              </a:spcBef>
            </a:pPr>
            <a:r>
              <a:rPr altLang="en-US" smtClean="0">
                <a:solidFill>
                  <a:schemeClr val="tx1"/>
                </a:solidFill>
              </a:rPr>
              <a:t>Let</a:t>
            </a:r>
            <a:r>
              <a:rPr lang="ja-JP" altLang="en-US" smtClean="0">
                <a:solidFill>
                  <a:schemeClr val="tx1"/>
                </a:solidFill>
              </a:rPr>
              <a:t>’</a:t>
            </a:r>
            <a:r>
              <a:rPr altLang="ja-JP" smtClean="0">
                <a:solidFill>
                  <a:schemeClr val="tx1"/>
                </a:solidFill>
              </a:rPr>
              <a:t>s see what this looks like in a poem.</a:t>
            </a:r>
            <a:endParaRPr altLang="en-US" smtClean="0">
              <a:solidFill>
                <a:schemeClr val="tx1"/>
              </a:solidFill>
            </a:endParaRPr>
          </a:p>
        </p:txBody>
      </p:sp>
      <p:sp>
        <p:nvSpPr>
          <p:cNvPr id="90114" name="Rectangle 2">
            <a:extLst>
              <a:ext uri="{FF2B5EF4-FFF2-40B4-BE49-F238E27FC236}"/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114800" y="381000"/>
            <a:ext cx="4572000" cy="6248400"/>
          </a:xfrm>
        </p:spPr>
        <p:txBody>
          <a:bodyPr rtlCol="0">
            <a:normAutofit/>
          </a:bodyPr>
          <a:lstStyle/>
          <a:p>
            <a:pPr marL="182880" indent="-182880" algn="l" rtl="0" eaLnBrk="1" fontAlgn="auto" hangingPunct="1"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Tx/>
              <a:buNone/>
              <a:defRPr/>
            </a:pPr>
            <a:r>
              <a:rPr lang="en-US" altLang="en-US" sz="2800" dirty="0"/>
              <a:t>Ars </a:t>
            </a:r>
            <a:r>
              <a:rPr lang="en-US" altLang="en-US" sz="2800" dirty="0" err="1"/>
              <a:t>Poetica</a:t>
            </a:r>
            <a:r>
              <a:rPr lang="en-US" altLang="en-US" sz="2800" dirty="0"/>
              <a:t> </a:t>
            </a:r>
          </a:p>
          <a:p>
            <a:pPr marL="182880" indent="-182880" algn="l" rtl="0" eaLnBrk="1" fontAlgn="auto" hangingPunct="1"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Tx/>
              <a:buNone/>
              <a:defRPr/>
            </a:pPr>
            <a:r>
              <a:rPr lang="en-US" altLang="en-US" sz="2400" dirty="0"/>
              <a:t>By Archibald MacLeish</a:t>
            </a:r>
          </a:p>
          <a:p>
            <a:pPr marL="182880" indent="-182880" algn="l" rtl="0" eaLnBrk="1" fontAlgn="auto" hangingPunct="1"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Tx/>
              <a:buNone/>
              <a:defRPr/>
            </a:pPr>
            <a:r>
              <a:rPr lang="en-US" altLang="en-US" sz="2800" dirty="0"/>
              <a:t>A poem should be palpable and mute as a globed fruit,</a:t>
            </a:r>
          </a:p>
          <a:p>
            <a:pPr marL="182880" indent="-182880" algn="l" rtl="0" eaLnBrk="1" fontAlgn="auto" hangingPunct="1"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Tx/>
              <a:buNone/>
              <a:defRPr/>
            </a:pPr>
            <a:r>
              <a:rPr lang="en-US" altLang="en-US" sz="2800" dirty="0"/>
              <a:t>Silent as the sleeve-worn stone</a:t>
            </a:r>
          </a:p>
          <a:p>
            <a:pPr marL="182880" indent="-182880" algn="l" rtl="0" eaLnBrk="1" fontAlgn="auto" hangingPunct="1"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Tx/>
              <a:buNone/>
              <a:defRPr/>
            </a:pPr>
            <a:r>
              <a:rPr lang="en-US" altLang="en-US" sz="2800" dirty="0"/>
              <a:t>Of casement ledges where the moss has grown—</a:t>
            </a:r>
          </a:p>
          <a:p>
            <a:pPr marL="182880" indent="-182880" algn="l" rtl="0" eaLnBrk="1" fontAlgn="auto" hangingPunct="1"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Tx/>
              <a:buNone/>
              <a:defRPr/>
            </a:pPr>
            <a:r>
              <a:rPr lang="en-US" altLang="en-US" sz="2800" dirty="0"/>
              <a:t>A poem should be wordless </a:t>
            </a:r>
          </a:p>
          <a:p>
            <a:pPr marL="182880" indent="-182880" algn="l" rtl="0" eaLnBrk="1" fontAlgn="auto" hangingPunct="1"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Tx/>
              <a:buNone/>
              <a:defRPr/>
            </a:pPr>
            <a:r>
              <a:rPr lang="en-US" altLang="en-US" sz="2800" dirty="0"/>
              <a:t>As the flight of birds.</a:t>
            </a:r>
          </a:p>
        </p:txBody>
      </p:sp>
      <p:sp>
        <p:nvSpPr>
          <p:cNvPr id="90116" name="AutoShape 4"/>
          <p:cNvSpPr>
            <a:spLocks noChangeArrowheads="1"/>
          </p:cNvSpPr>
          <p:nvPr/>
        </p:nvSpPr>
        <p:spPr bwMode="auto">
          <a:xfrm>
            <a:off x="6553200" y="228600"/>
            <a:ext cx="609600" cy="1600200"/>
          </a:xfrm>
          <a:prstGeom prst="downArrow">
            <a:avLst>
              <a:gd name="adj1" fmla="val 50000"/>
              <a:gd name="adj2" fmla="val 65625"/>
            </a:avLst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pPr algn="ctr" eaLnBrk="1" hangingPunct="1"/>
            <a:r>
              <a:rPr lang="en-US" altLang="en-US">
                <a:latin typeface="Apple Butter" pitchFamily="2" charset="0"/>
                <a:ea typeface="MS PGothic" pitchFamily="34" charset="-128"/>
              </a:rPr>
              <a:t>Simile</a:t>
            </a:r>
          </a:p>
        </p:txBody>
      </p:sp>
      <p:sp>
        <p:nvSpPr>
          <p:cNvPr id="90117" name="AutoShape 5"/>
          <p:cNvSpPr>
            <a:spLocks noChangeArrowheads="1"/>
          </p:cNvSpPr>
          <p:nvPr/>
        </p:nvSpPr>
        <p:spPr bwMode="auto">
          <a:xfrm>
            <a:off x="5867400" y="1143000"/>
            <a:ext cx="609600" cy="1600200"/>
          </a:xfrm>
          <a:prstGeom prst="downArrow">
            <a:avLst>
              <a:gd name="adj1" fmla="val 50000"/>
              <a:gd name="adj2" fmla="val 65625"/>
            </a:avLst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pPr algn="ctr" eaLnBrk="1" hangingPunct="1"/>
            <a:r>
              <a:rPr lang="en-US" altLang="en-US">
                <a:latin typeface="Apple Butter" pitchFamily="2" charset="0"/>
                <a:ea typeface="MS PGothic" pitchFamily="34" charset="-128"/>
              </a:rPr>
              <a:t>Simile</a:t>
            </a:r>
          </a:p>
        </p:txBody>
      </p:sp>
      <p:sp>
        <p:nvSpPr>
          <p:cNvPr id="90118" name="AutoShape 6"/>
          <p:cNvSpPr>
            <a:spLocks noChangeArrowheads="1"/>
          </p:cNvSpPr>
          <p:nvPr/>
        </p:nvSpPr>
        <p:spPr bwMode="auto">
          <a:xfrm>
            <a:off x="4800600" y="3581400"/>
            <a:ext cx="609600" cy="1600200"/>
          </a:xfrm>
          <a:prstGeom prst="downArrow">
            <a:avLst>
              <a:gd name="adj1" fmla="val 50000"/>
              <a:gd name="adj2" fmla="val 65625"/>
            </a:avLst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pPr algn="ctr" eaLnBrk="1" hangingPunct="1"/>
            <a:r>
              <a:rPr lang="en-US" altLang="en-US">
                <a:latin typeface="Apple Butter" pitchFamily="2" charset="0"/>
                <a:ea typeface="MS PGothic" pitchFamily="34" charset="-128"/>
              </a:rPr>
              <a:t>Simile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90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90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90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15" grpId="0"/>
      <p:bldP spid="90114" grpId="0" build="p"/>
      <p:bldP spid="90116" grpId="0" animBg="1"/>
      <p:bldP spid="90117" grpId="0" animBg="1"/>
      <p:bldP spid="90118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7447</TotalTime>
  <Words>1870</Words>
  <Application>Microsoft Office PowerPoint</Application>
  <PresentationFormat>On-screen Show (4:3)</PresentationFormat>
  <Paragraphs>317</Paragraphs>
  <Slides>35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Office Theme</vt:lpstr>
      <vt:lpstr>Benha University Faculty of Arts Department of English Language &amp; Literature Second Semester 2020 Introduction To Poetry First Grade  Mohammad Al-Hussini Mansour AbuArab  1. Introduction to Poetry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Let’s see what this looks like in a poem.</vt:lpstr>
      <vt:lpstr>PowerPoint Presentation</vt:lpstr>
      <vt:lpstr>When it comes to using a metaphor device in poetry, a poet can either make the entire poem a metaphor for something, or put little metaphors throughout the poem.</vt:lpstr>
      <vt:lpstr>PowerPoint Presentation</vt:lpstr>
      <vt:lpstr>PowerPoint Presentation</vt:lpstr>
      <vt:lpstr>What is Symbolism?</vt:lpstr>
      <vt:lpstr>What is Symbolism?</vt:lpstr>
      <vt:lpstr>Mother to Son                  by Langston Hughes</vt:lpstr>
      <vt:lpstr>PowerPoint Presentation</vt:lpstr>
      <vt:lpstr>PowerPoint Presentation</vt:lpstr>
      <vt:lpstr>PowerPoint Presentation</vt:lpstr>
      <vt:lpstr>PowerPoint Presentation</vt:lpstr>
      <vt:lpstr>Rhythm Example</vt:lpstr>
      <vt:lpstr>Rhythm Example</vt:lpstr>
      <vt:lpstr>Imagery</vt:lpstr>
      <vt:lpstr>Lines and Stanzas</vt:lpstr>
      <vt:lpstr>Free Verse</vt:lpstr>
      <vt:lpstr>Mood</vt:lpstr>
      <vt:lpstr>Mood - Barefoot Days</vt:lpstr>
      <vt:lpstr>Mood - Mad Song</vt:lpstr>
      <vt:lpstr>Mood - Poem</vt:lpstr>
      <vt:lpstr>Diction</vt:lpstr>
      <vt:lpstr>Diction</vt:lpstr>
      <vt:lpstr>PowerPoint Presentation</vt:lpstr>
      <vt:lpstr>“There’s This that I like About Hockey, My Lad” by John Kieran (continued)  There’s this that I like about hockey, old chap;  I think you’ll agree that I’m right; Although you may get an occasional rap,  There’s always good fun in the fight. So toss in the puck, for the players are set; Sing ho! For the dash on the enemy net; And ho! For the smash as a challenge is met;  And hey! For a glorious night! </vt:lpstr>
      <vt:lpstr>Don’t Confuse Tone &amp; Mood!</vt:lpstr>
      <vt:lpstr>Reading for Meaning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  -  Introduction to Poetry</dc:title>
  <dc:creator>Jeremy Heritage</dc:creator>
  <cp:lastModifiedBy>DrMohsen</cp:lastModifiedBy>
  <cp:revision>75</cp:revision>
  <cp:lastPrinted>2016-10-17T17:58:25Z</cp:lastPrinted>
  <dcterms:created xsi:type="dcterms:W3CDTF">2004-02-07T22:35:35Z</dcterms:created>
  <dcterms:modified xsi:type="dcterms:W3CDTF">2020-03-21T21:39:21Z</dcterms:modified>
</cp:coreProperties>
</file>